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nva Sans Bold" panose="020B0604020202020204" charset="0"/>
      <p:regular r:id="rId32"/>
    </p:embeddedFont>
    <p:embeddedFont>
      <p:font typeface="DM Sans Bold" panose="020B0604020202020204" charset="0"/>
      <p:regular r:id="rId33"/>
    </p:embeddedFont>
    <p:embeddedFont>
      <p:font typeface="Source Sans Pro" panose="020B0503030403020204" pitchFamily="34" charset="0"/>
      <p:regular r:id="rId34"/>
    </p:embeddedFont>
    <p:embeddedFont>
      <p:font typeface="Source Sans Pro Bold" panose="020B0703030403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Freeform 2"/>
          <p:cNvSpPr/>
          <p:nvPr/>
        </p:nvSpPr>
        <p:spPr>
          <a:xfrm>
            <a:off x="9489700" y="1028700"/>
            <a:ext cx="8798300" cy="7642783"/>
          </a:xfrm>
          <a:custGeom>
            <a:avLst/>
            <a:gdLst/>
            <a:ahLst/>
            <a:cxnLst/>
            <a:rect l="l" t="t" r="r" b="b"/>
            <a:pathLst>
              <a:path w="11471344" h="7642783">
                <a:moveTo>
                  <a:pt x="0" y="0"/>
                </a:moveTo>
                <a:lnTo>
                  <a:pt x="11471344" y="0"/>
                </a:lnTo>
                <a:lnTo>
                  <a:pt x="11471344" y="7642783"/>
                </a:lnTo>
                <a:lnTo>
                  <a:pt x="0" y="7642783"/>
                </a:lnTo>
                <a:lnTo>
                  <a:pt x="0" y="0"/>
                </a:lnTo>
                <a:close/>
              </a:path>
            </a:pathLst>
          </a:custGeom>
          <a:blipFill>
            <a:blip r:embed="rId2"/>
            <a:stretch>
              <a:fillRect l="1" r="-30382"/>
            </a:stretch>
          </a:blipFill>
        </p:spPr>
        <p:txBody>
          <a:bodyPr/>
          <a:lstStyle/>
          <a:p>
            <a:endParaRPr lang="en-IN"/>
          </a:p>
        </p:txBody>
      </p:sp>
      <p:grpSp>
        <p:nvGrpSpPr>
          <p:cNvPr id="3" name="Group 3"/>
          <p:cNvGrpSpPr/>
          <p:nvPr/>
        </p:nvGrpSpPr>
        <p:grpSpPr>
          <a:xfrm>
            <a:off x="487271" y="1149256"/>
            <a:ext cx="11302415" cy="7522227"/>
            <a:chOff x="0" y="0"/>
            <a:chExt cx="15069887" cy="10029635"/>
          </a:xfrm>
        </p:grpSpPr>
        <p:sp>
          <p:nvSpPr>
            <p:cNvPr id="4" name="TextBox 4"/>
            <p:cNvSpPr txBox="1"/>
            <p:nvPr/>
          </p:nvSpPr>
          <p:spPr>
            <a:xfrm>
              <a:off x="0" y="171450"/>
              <a:ext cx="11591231" cy="9858185"/>
            </a:xfrm>
            <a:prstGeom prst="rect">
              <a:avLst/>
            </a:prstGeom>
          </p:spPr>
          <p:txBody>
            <a:bodyPr lIns="0" tIns="0" rIns="0" bIns="0" rtlCol="0" anchor="t">
              <a:spAutoFit/>
            </a:bodyPr>
            <a:lstStyle/>
            <a:p>
              <a:pPr>
                <a:lnSpc>
                  <a:spcPts val="19183"/>
                </a:lnSpc>
              </a:pPr>
              <a:r>
                <a:rPr lang="en-US" sz="17439">
                  <a:solidFill>
                    <a:srgbClr val="FFFFFF"/>
                  </a:solidFill>
                  <a:latin typeface="Source Sans Pro Bold"/>
                </a:rPr>
                <a:t>Sales Analysis</a:t>
              </a:r>
            </a:p>
            <a:p>
              <a:pPr>
                <a:lnSpc>
                  <a:spcPts val="19183"/>
                </a:lnSpc>
              </a:pPr>
              <a:endParaRPr lang="en-US" sz="17439">
                <a:solidFill>
                  <a:srgbClr val="FFFFFF"/>
                </a:solidFill>
                <a:latin typeface="Source Sans Pro Bold"/>
              </a:endParaRPr>
            </a:p>
          </p:txBody>
        </p:sp>
        <p:sp>
          <p:nvSpPr>
            <p:cNvPr id="5" name="TextBox 5"/>
            <p:cNvSpPr txBox="1"/>
            <p:nvPr/>
          </p:nvSpPr>
          <p:spPr>
            <a:xfrm>
              <a:off x="254745" y="7282050"/>
              <a:ext cx="14815141" cy="773642"/>
            </a:xfrm>
            <a:prstGeom prst="rect">
              <a:avLst/>
            </a:prstGeom>
          </p:spPr>
          <p:txBody>
            <a:bodyPr lIns="0" tIns="0" rIns="0" bIns="0" rtlCol="0" anchor="t">
              <a:spAutoFit/>
            </a:bodyPr>
            <a:lstStyle/>
            <a:p>
              <a:pPr>
                <a:lnSpc>
                  <a:spcPts val="4900"/>
                </a:lnSpc>
                <a:spcBef>
                  <a:spcPct val="0"/>
                </a:spcBef>
              </a:pPr>
              <a:r>
                <a:rPr lang="en-US" sz="3500">
                  <a:solidFill>
                    <a:srgbClr val="FFFFFF"/>
                  </a:solidFill>
                  <a:latin typeface="Source Sans Pro"/>
                </a:rPr>
                <a:t>By Varsha Jain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0" y="6427601"/>
            <a:ext cx="18288000" cy="3859399"/>
          </a:xfrm>
          <a:custGeom>
            <a:avLst/>
            <a:gdLst/>
            <a:ahLst/>
            <a:cxnLst/>
            <a:rect l="l" t="t" r="r" b="b"/>
            <a:pathLst>
              <a:path w="18288000" h="3859399">
                <a:moveTo>
                  <a:pt x="0" y="0"/>
                </a:moveTo>
                <a:lnTo>
                  <a:pt x="18288000" y="0"/>
                </a:lnTo>
                <a:lnTo>
                  <a:pt x="18288000" y="3859399"/>
                </a:lnTo>
                <a:lnTo>
                  <a:pt x="0" y="385939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549026" y="275344"/>
            <a:ext cx="8367374" cy="6011155"/>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ctr">
              <a:lnSpc>
                <a:spcPts val="3060"/>
              </a:lnSpc>
              <a:spcBef>
                <a:spcPct val="0"/>
              </a:spcBef>
            </a:pPr>
            <a:r>
              <a:rPr lang="en-US" sz="2782" dirty="0">
                <a:solidFill>
                  <a:srgbClr val="456874"/>
                </a:solidFill>
                <a:latin typeface="Source Sans Pro Bold"/>
              </a:rPr>
              <a:t>SYNTAX </a:t>
            </a:r>
          </a:p>
          <a:p>
            <a:pPr algn="just">
              <a:lnSpc>
                <a:spcPts val="3060"/>
              </a:lnSpc>
              <a:spcBef>
                <a:spcPct val="0"/>
              </a:spcBef>
            </a:pPr>
            <a:endParaRPr lang="en-US" sz="2782" dirty="0">
              <a:solidFill>
                <a:srgbClr val="456874"/>
              </a:solidFill>
              <a:latin typeface="Source Sans Pro Bold"/>
            </a:endParaRPr>
          </a:p>
          <a:p>
            <a:pPr algn="just">
              <a:lnSpc>
                <a:spcPts val="3060"/>
              </a:lnSpc>
              <a:spcBef>
                <a:spcPct val="0"/>
              </a:spcBef>
            </a:pPr>
            <a:r>
              <a:rPr lang="en-US" sz="2782" dirty="0">
                <a:solidFill>
                  <a:srgbClr val="456874"/>
                </a:solidFill>
                <a:latin typeface="Source Sans Pro"/>
              </a:rPr>
              <a:t>select </a:t>
            </a:r>
          </a:p>
          <a:p>
            <a:pPr algn="just">
              <a:lnSpc>
                <a:spcPts val="3060"/>
              </a:lnSpc>
              <a:spcBef>
                <a:spcPct val="0"/>
              </a:spcBef>
            </a:pPr>
            <a:r>
              <a:rPr lang="en-US" sz="2782" dirty="0">
                <a:solidFill>
                  <a:srgbClr val="456874"/>
                </a:solidFill>
                <a:latin typeface="Source Sans Pro"/>
              </a:rPr>
              <a:t>    </a:t>
            </a:r>
            <a:r>
              <a:rPr lang="en-US" sz="2782" dirty="0" err="1">
                <a:solidFill>
                  <a:srgbClr val="456874"/>
                </a:solidFill>
                <a:latin typeface="Source Sans Pro"/>
              </a:rPr>
              <a:t>delivery_pincode</a:t>
            </a:r>
            <a:r>
              <a:rPr lang="en-US" sz="2782" dirty="0">
                <a:solidFill>
                  <a:srgbClr val="456874"/>
                </a:solidFill>
                <a:latin typeface="Source Sans Pro"/>
              </a:rPr>
              <a:t>,</a:t>
            </a:r>
          </a:p>
          <a:p>
            <a:pPr algn="just">
              <a:lnSpc>
                <a:spcPts val="3060"/>
              </a:lnSpc>
              <a:spcBef>
                <a:spcPct val="0"/>
              </a:spcBef>
            </a:pPr>
            <a:r>
              <a:rPr lang="en-US" sz="2782" dirty="0">
                <a:solidFill>
                  <a:srgbClr val="456874"/>
                </a:solidFill>
                <a:latin typeface="Source Sans Pro"/>
              </a:rPr>
              <a:t>    count(</a:t>
            </a:r>
            <a:r>
              <a:rPr lang="en-US" sz="2782" dirty="0" err="1">
                <a:solidFill>
                  <a:srgbClr val="456874"/>
                </a:solidFill>
                <a:latin typeface="Source Sans Pro"/>
              </a:rPr>
              <a:t>order_id</a:t>
            </a:r>
            <a:r>
              <a:rPr lang="en-US" sz="2782" dirty="0">
                <a:solidFill>
                  <a:srgbClr val="456874"/>
                </a:solidFill>
                <a:latin typeface="Source Sans Pro"/>
              </a:rPr>
              <a:t>) as </a:t>
            </a:r>
            <a:r>
              <a:rPr lang="en-US" sz="2782" dirty="0" err="1">
                <a:solidFill>
                  <a:srgbClr val="456874"/>
                </a:solidFill>
                <a:latin typeface="Source Sans Pro"/>
              </a:rPr>
              <a:t>order_count</a:t>
            </a:r>
            <a:r>
              <a:rPr lang="en-US" sz="2782" dirty="0">
                <a:solidFill>
                  <a:srgbClr val="456874"/>
                </a:solidFill>
                <a:latin typeface="Source Sans Pro"/>
              </a:rPr>
              <a:t>,</a:t>
            </a:r>
          </a:p>
          <a:p>
            <a:pPr algn="just">
              <a:lnSpc>
                <a:spcPts val="3060"/>
              </a:lnSpc>
              <a:spcBef>
                <a:spcPct val="0"/>
              </a:spcBef>
            </a:pPr>
            <a:r>
              <a:rPr lang="en-US" sz="2782" dirty="0">
                <a:solidFill>
                  <a:srgbClr val="456874"/>
                </a:solidFill>
                <a:latin typeface="Source Sans Pro"/>
              </a:rPr>
              <a:t>    sum(</a:t>
            </a:r>
            <a:r>
              <a:rPr lang="en-US" sz="2782" dirty="0" err="1">
                <a:solidFill>
                  <a:srgbClr val="456874"/>
                </a:solidFill>
                <a:latin typeface="Source Sans Pro"/>
              </a:rPr>
              <a:t>total_amount_paid</a:t>
            </a:r>
            <a:r>
              <a:rPr lang="en-US" sz="2782" dirty="0">
                <a:solidFill>
                  <a:srgbClr val="456874"/>
                </a:solidFill>
                <a:latin typeface="Source Sans Pro"/>
              </a:rPr>
              <a:t>) as </a:t>
            </a:r>
            <a:r>
              <a:rPr lang="en-US" sz="2782" dirty="0" err="1">
                <a:solidFill>
                  <a:srgbClr val="456874"/>
                </a:solidFill>
                <a:latin typeface="Source Sans Pro"/>
              </a:rPr>
              <a:t>sum_of_amount_paid</a:t>
            </a:r>
            <a:r>
              <a:rPr lang="en-US" sz="2782" dirty="0">
                <a:solidFill>
                  <a:srgbClr val="456874"/>
                </a:solidFill>
                <a:latin typeface="Source Sans Pro"/>
              </a:rPr>
              <a:t>,</a:t>
            </a:r>
          </a:p>
          <a:p>
            <a:pPr algn="just">
              <a:lnSpc>
                <a:spcPts val="3060"/>
              </a:lnSpc>
              <a:spcBef>
                <a:spcPct val="0"/>
              </a:spcBef>
            </a:pPr>
            <a:r>
              <a:rPr lang="en-US" sz="2782" dirty="0">
                <a:solidFill>
                  <a:srgbClr val="456874"/>
                </a:solidFill>
                <a:latin typeface="Source Sans Pro"/>
              </a:rPr>
              <a:t>    avg(</a:t>
            </a:r>
            <a:r>
              <a:rPr lang="en-US" sz="2782" dirty="0" err="1">
                <a:solidFill>
                  <a:srgbClr val="456874"/>
                </a:solidFill>
                <a:latin typeface="Source Sans Pro"/>
              </a:rPr>
              <a:t>total_amount_paid</a:t>
            </a:r>
            <a:r>
              <a:rPr lang="en-US" sz="2782" dirty="0">
                <a:solidFill>
                  <a:srgbClr val="456874"/>
                </a:solidFill>
                <a:latin typeface="Source Sans Pro"/>
              </a:rPr>
              <a:t>) as </a:t>
            </a:r>
            <a:r>
              <a:rPr lang="en-US" sz="2782" dirty="0" err="1">
                <a:solidFill>
                  <a:srgbClr val="456874"/>
                </a:solidFill>
                <a:latin typeface="Source Sans Pro"/>
              </a:rPr>
              <a:t>average_amount_paid</a:t>
            </a:r>
            <a:r>
              <a:rPr lang="en-US" sz="2782" dirty="0">
                <a:solidFill>
                  <a:srgbClr val="456874"/>
                </a:solidFill>
                <a:latin typeface="Source Sans Pro"/>
              </a:rPr>
              <a:t>,</a:t>
            </a:r>
          </a:p>
          <a:p>
            <a:pPr algn="just">
              <a:lnSpc>
                <a:spcPts val="3060"/>
              </a:lnSpc>
              <a:spcBef>
                <a:spcPct val="0"/>
              </a:spcBef>
            </a:pPr>
            <a:r>
              <a:rPr lang="en-US" sz="2782" dirty="0">
                <a:solidFill>
                  <a:srgbClr val="456874"/>
                </a:solidFill>
                <a:latin typeface="Source Sans Pro"/>
              </a:rPr>
              <a:t>    max(</a:t>
            </a:r>
            <a:r>
              <a:rPr lang="en-US" sz="2782" dirty="0" err="1">
                <a:solidFill>
                  <a:srgbClr val="456874"/>
                </a:solidFill>
                <a:latin typeface="Source Sans Pro"/>
              </a:rPr>
              <a:t>total_amount_paid</a:t>
            </a:r>
            <a:r>
              <a:rPr lang="en-US" sz="2782" dirty="0">
                <a:solidFill>
                  <a:srgbClr val="456874"/>
                </a:solidFill>
                <a:latin typeface="Source Sans Pro"/>
              </a:rPr>
              <a:t>) as </a:t>
            </a:r>
            <a:r>
              <a:rPr lang="en-US" sz="2782" dirty="0" err="1">
                <a:solidFill>
                  <a:srgbClr val="456874"/>
                </a:solidFill>
                <a:latin typeface="Source Sans Pro"/>
              </a:rPr>
              <a:t>max_amt_paid</a:t>
            </a:r>
            <a:r>
              <a:rPr lang="en-US" sz="2782" dirty="0">
                <a:solidFill>
                  <a:srgbClr val="456874"/>
                </a:solidFill>
                <a:latin typeface="Source Sans Pro"/>
              </a:rPr>
              <a:t>, </a:t>
            </a:r>
          </a:p>
          <a:p>
            <a:pPr algn="just">
              <a:lnSpc>
                <a:spcPts val="3060"/>
              </a:lnSpc>
              <a:spcBef>
                <a:spcPct val="0"/>
              </a:spcBef>
            </a:pPr>
            <a:r>
              <a:rPr lang="en-US" sz="2782" dirty="0">
                <a:solidFill>
                  <a:srgbClr val="456874"/>
                </a:solidFill>
                <a:latin typeface="Source Sans Pro"/>
              </a:rPr>
              <a:t>    min(</a:t>
            </a:r>
            <a:r>
              <a:rPr lang="en-US" sz="2782" dirty="0" err="1">
                <a:solidFill>
                  <a:srgbClr val="456874"/>
                </a:solidFill>
                <a:latin typeface="Source Sans Pro"/>
              </a:rPr>
              <a:t>total_amount_paid</a:t>
            </a:r>
            <a:r>
              <a:rPr lang="en-US" sz="2782" dirty="0">
                <a:solidFill>
                  <a:srgbClr val="456874"/>
                </a:solidFill>
                <a:latin typeface="Source Sans Pro"/>
              </a:rPr>
              <a:t>) as </a:t>
            </a:r>
            <a:r>
              <a:rPr lang="en-US" sz="2782" dirty="0" err="1">
                <a:solidFill>
                  <a:srgbClr val="456874"/>
                </a:solidFill>
                <a:latin typeface="Source Sans Pro"/>
              </a:rPr>
              <a:t>min_amt_paid</a:t>
            </a:r>
            <a:endParaRPr lang="en-US" sz="2782" dirty="0">
              <a:solidFill>
                <a:srgbClr val="456874"/>
              </a:solidFill>
              <a:latin typeface="Source Sans Pro"/>
            </a:endParaRPr>
          </a:p>
          <a:p>
            <a:pPr algn="just">
              <a:lnSpc>
                <a:spcPts val="3060"/>
              </a:lnSpc>
              <a:spcBef>
                <a:spcPct val="0"/>
              </a:spcBef>
            </a:pPr>
            <a:r>
              <a:rPr lang="en-US" sz="2782" dirty="0">
                <a:solidFill>
                  <a:srgbClr val="456874"/>
                </a:solidFill>
                <a:latin typeface="Source Sans Pro"/>
              </a:rPr>
              <a:t>from </a:t>
            </a:r>
          </a:p>
          <a:p>
            <a:pPr algn="just">
              <a:lnSpc>
                <a:spcPts val="3060"/>
              </a:lnSpc>
              <a:spcBef>
                <a:spcPct val="0"/>
              </a:spcBef>
            </a:pPr>
            <a:r>
              <a:rPr lang="en-US" sz="2782" dirty="0">
                <a:solidFill>
                  <a:srgbClr val="456874"/>
                </a:solidFill>
                <a:latin typeface="Source Sans Pro"/>
              </a:rPr>
              <a:t>    orders</a:t>
            </a:r>
          </a:p>
          <a:p>
            <a:pPr algn="just">
              <a:lnSpc>
                <a:spcPts val="3060"/>
              </a:lnSpc>
              <a:spcBef>
                <a:spcPct val="0"/>
              </a:spcBef>
            </a:pPr>
            <a:r>
              <a:rPr lang="en-US" sz="2782" dirty="0">
                <a:solidFill>
                  <a:srgbClr val="456874"/>
                </a:solidFill>
                <a:latin typeface="Source Sans Pro"/>
              </a:rPr>
              <a:t>where </a:t>
            </a:r>
          </a:p>
          <a:p>
            <a:pPr algn="just">
              <a:lnSpc>
                <a:spcPts val="3060"/>
              </a:lnSpc>
              <a:spcBef>
                <a:spcPct val="0"/>
              </a:spcBef>
            </a:pPr>
            <a:r>
              <a:rPr lang="en-US" sz="2782" dirty="0">
                <a:solidFill>
                  <a:srgbClr val="456874"/>
                </a:solidFill>
                <a:latin typeface="Source Sans Pro"/>
              </a:rPr>
              <a:t>    </a:t>
            </a:r>
            <a:r>
              <a:rPr lang="en-US" sz="2782" dirty="0" err="1">
                <a:solidFill>
                  <a:srgbClr val="456874"/>
                </a:solidFill>
                <a:latin typeface="Source Sans Pro"/>
              </a:rPr>
              <a:t>payment_type</a:t>
            </a:r>
            <a:r>
              <a:rPr lang="en-US" sz="2782" dirty="0">
                <a:solidFill>
                  <a:srgbClr val="456874"/>
                </a:solidFill>
                <a:latin typeface="Source Sans Pro"/>
              </a:rPr>
              <a:t> = "cash" and </a:t>
            </a:r>
            <a:r>
              <a:rPr lang="en-US" sz="2782" dirty="0" err="1">
                <a:solidFill>
                  <a:srgbClr val="456874"/>
                </a:solidFill>
                <a:latin typeface="Source Sans Pro"/>
              </a:rPr>
              <a:t>order_type</a:t>
            </a:r>
            <a:r>
              <a:rPr lang="en-US" sz="2782" dirty="0">
                <a:solidFill>
                  <a:srgbClr val="456874"/>
                </a:solidFill>
                <a:latin typeface="Source Sans Pro"/>
              </a:rPr>
              <a:t> = "buy"</a:t>
            </a:r>
          </a:p>
          <a:p>
            <a:pPr algn="just">
              <a:lnSpc>
                <a:spcPts val="3060"/>
              </a:lnSpc>
              <a:spcBef>
                <a:spcPct val="0"/>
              </a:spcBef>
            </a:pPr>
            <a:r>
              <a:rPr lang="en-US" sz="2782" dirty="0">
                <a:solidFill>
                  <a:srgbClr val="456874"/>
                </a:solidFill>
                <a:latin typeface="Source Sans Pro"/>
              </a:rPr>
              <a:t>group by </a:t>
            </a:r>
          </a:p>
          <a:p>
            <a:pPr algn="just">
              <a:lnSpc>
                <a:spcPts val="3060"/>
              </a:lnSpc>
              <a:spcBef>
                <a:spcPct val="0"/>
              </a:spcBef>
            </a:pPr>
            <a:r>
              <a:rPr lang="en-US" sz="2782" dirty="0">
                <a:solidFill>
                  <a:srgbClr val="456874"/>
                </a:solidFill>
                <a:latin typeface="Source Sans Pro"/>
              </a:rPr>
              <a:t>    </a:t>
            </a:r>
            <a:r>
              <a:rPr lang="en-US" sz="2782" dirty="0" err="1">
                <a:solidFill>
                  <a:srgbClr val="456874"/>
                </a:solidFill>
                <a:latin typeface="Source Sans Pro"/>
              </a:rPr>
              <a:t>delivery_pincode</a:t>
            </a:r>
            <a:r>
              <a:rPr lang="en-US" sz="2782" dirty="0">
                <a:solidFill>
                  <a:srgbClr val="456874"/>
                </a:solidFill>
                <a:latin typeface="Source Sans Pro"/>
              </a:rPr>
              <a:t>;</a:t>
            </a:r>
          </a:p>
        </p:txBody>
      </p:sp>
      <p:sp>
        <p:nvSpPr>
          <p:cNvPr id="4" name="TextBox 4"/>
          <p:cNvSpPr txBox="1"/>
          <p:nvPr/>
        </p:nvSpPr>
        <p:spPr>
          <a:xfrm>
            <a:off x="1028700" y="531238"/>
            <a:ext cx="5424732" cy="5465865"/>
          </a:xfrm>
          <a:prstGeom prst="rect">
            <a:avLst/>
          </a:prstGeom>
        </p:spPr>
        <p:txBody>
          <a:bodyPr lIns="0" tIns="0" rIns="0" bIns="0" rtlCol="0" anchor="t">
            <a:spAutoFit/>
          </a:bodyPr>
          <a:lstStyle/>
          <a:p>
            <a:pPr marL="0" lvl="0" indent="0">
              <a:lnSpc>
                <a:spcPts val="4806"/>
              </a:lnSpc>
              <a:spcBef>
                <a:spcPct val="0"/>
              </a:spcBef>
            </a:pPr>
            <a:r>
              <a:rPr lang="en-US" sz="3433">
                <a:solidFill>
                  <a:srgbClr val="456874"/>
                </a:solidFill>
                <a:latin typeface="Source Sans Pro Bold"/>
              </a:rPr>
              <a:t>05) For each Pin code, print the count of orders, sum of total amount paid, average amount paid, maximum amount paid, minimum amount paid for the transactions which were paid by 'cash'. Take only 'buy' order types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1049000" y="3617366"/>
            <a:ext cx="6775753" cy="5499083"/>
          </a:xfrm>
          <a:custGeom>
            <a:avLst/>
            <a:gdLst/>
            <a:ahLst/>
            <a:cxnLst/>
            <a:rect l="l" t="t" r="r" b="b"/>
            <a:pathLst>
              <a:path w="6775753" h="5499083">
                <a:moveTo>
                  <a:pt x="0" y="0"/>
                </a:moveTo>
                <a:lnTo>
                  <a:pt x="6775754" y="0"/>
                </a:lnTo>
                <a:lnTo>
                  <a:pt x="6775754" y="5499083"/>
                </a:lnTo>
                <a:lnTo>
                  <a:pt x="0" y="5499083"/>
                </a:lnTo>
                <a:lnTo>
                  <a:pt x="0" y="0"/>
                </a:lnTo>
                <a:close/>
              </a:path>
            </a:pathLst>
          </a:custGeom>
          <a:blipFill>
            <a:blip r:embed="rId2"/>
            <a:stretch>
              <a:fillRect l="-11174" r="-3401"/>
            </a:stretch>
          </a:blipFill>
        </p:spPr>
        <p:txBody>
          <a:bodyPr/>
          <a:lstStyle/>
          <a:p>
            <a:endParaRPr lang="en-IN"/>
          </a:p>
        </p:txBody>
      </p:sp>
      <p:sp>
        <p:nvSpPr>
          <p:cNvPr id="3" name="TextBox 3"/>
          <p:cNvSpPr txBox="1"/>
          <p:nvPr/>
        </p:nvSpPr>
        <p:spPr>
          <a:xfrm>
            <a:off x="297220" y="2643699"/>
            <a:ext cx="10397236" cy="7446418"/>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nSpc>
                <a:spcPts val="3940"/>
              </a:lnSpc>
              <a:spcBef>
                <a:spcPct val="0"/>
              </a:spcBef>
            </a:pPr>
            <a:r>
              <a:rPr lang="en-US" sz="3582" dirty="0">
                <a:solidFill>
                  <a:srgbClr val="456874"/>
                </a:solidFill>
                <a:latin typeface="Source Sans Pro Bold"/>
              </a:rPr>
              <a:t>SYNTAX </a:t>
            </a:r>
          </a:p>
          <a:p>
            <a:pPr algn="just">
              <a:lnSpc>
                <a:spcPts val="3940"/>
              </a:lnSpc>
              <a:spcBef>
                <a:spcPct val="0"/>
              </a:spcBef>
            </a:pPr>
            <a:endParaRPr lang="en-US" sz="3582" dirty="0">
              <a:solidFill>
                <a:srgbClr val="456874"/>
              </a:solidFill>
              <a:latin typeface="Source Sans Pro Bold"/>
            </a:endParaRPr>
          </a:p>
          <a:p>
            <a:pPr algn="just">
              <a:lnSpc>
                <a:spcPts val="3940"/>
              </a:lnSpc>
              <a:spcBef>
                <a:spcPct val="0"/>
              </a:spcBef>
            </a:pPr>
            <a:r>
              <a:rPr lang="en-US" sz="3582" dirty="0">
                <a:solidFill>
                  <a:srgbClr val="456874"/>
                </a:solidFill>
                <a:latin typeface="Source Sans Pro"/>
              </a:rPr>
              <a:t>select </a:t>
            </a:r>
          </a:p>
          <a:p>
            <a:pPr algn="just">
              <a:lnSpc>
                <a:spcPts val="3940"/>
              </a:lnSpc>
              <a:spcBef>
                <a:spcPct val="0"/>
              </a:spcBef>
            </a:pPr>
            <a:r>
              <a:rPr lang="en-US" sz="3582" dirty="0">
                <a:solidFill>
                  <a:srgbClr val="456874"/>
                </a:solidFill>
                <a:latin typeface="Source Sans Pro"/>
              </a:rPr>
              <a:t>    </a:t>
            </a:r>
            <a:r>
              <a:rPr lang="en-US" sz="3582" dirty="0" err="1">
                <a:solidFill>
                  <a:srgbClr val="456874"/>
                </a:solidFill>
                <a:latin typeface="Source Sans Pro"/>
              </a:rPr>
              <a:t>delivery_person_id</a:t>
            </a:r>
            <a:r>
              <a:rPr lang="en-US" sz="3582" dirty="0">
                <a:solidFill>
                  <a:srgbClr val="456874"/>
                </a:solidFill>
                <a:latin typeface="Source Sans Pro"/>
              </a:rPr>
              <a:t>, count(</a:t>
            </a:r>
            <a:r>
              <a:rPr lang="en-US" sz="3582" dirty="0" err="1">
                <a:solidFill>
                  <a:srgbClr val="456874"/>
                </a:solidFill>
                <a:latin typeface="Source Sans Pro"/>
              </a:rPr>
              <a:t>order_id</a:t>
            </a:r>
            <a:r>
              <a:rPr lang="en-US" sz="3582" dirty="0">
                <a:solidFill>
                  <a:srgbClr val="456874"/>
                </a:solidFill>
                <a:latin typeface="Source Sans Pro"/>
              </a:rPr>
              <a:t>) as </a:t>
            </a:r>
            <a:r>
              <a:rPr lang="en-US" sz="3582" dirty="0" err="1">
                <a:solidFill>
                  <a:srgbClr val="456874"/>
                </a:solidFill>
                <a:latin typeface="Source Sans Pro"/>
              </a:rPr>
              <a:t>count_of_id</a:t>
            </a:r>
            <a:r>
              <a:rPr lang="en-US" sz="3582" dirty="0">
                <a:solidFill>
                  <a:srgbClr val="456874"/>
                </a:solidFill>
                <a:latin typeface="Source Sans Pro"/>
              </a:rPr>
              <a:t> ,</a:t>
            </a:r>
          </a:p>
          <a:p>
            <a:pPr algn="just">
              <a:lnSpc>
                <a:spcPts val="3940"/>
              </a:lnSpc>
              <a:spcBef>
                <a:spcPct val="0"/>
              </a:spcBef>
            </a:pPr>
            <a:r>
              <a:rPr lang="en-US" sz="3582" dirty="0">
                <a:solidFill>
                  <a:srgbClr val="456874"/>
                </a:solidFill>
                <a:latin typeface="Source Sans Pro"/>
              </a:rPr>
              <a:t>    sum(</a:t>
            </a:r>
            <a:r>
              <a:rPr lang="en-US" sz="3582" dirty="0" err="1">
                <a:solidFill>
                  <a:srgbClr val="456874"/>
                </a:solidFill>
                <a:latin typeface="Source Sans Pro"/>
              </a:rPr>
              <a:t>total_amount_paid</a:t>
            </a:r>
            <a:r>
              <a:rPr lang="en-US" sz="3582" dirty="0">
                <a:solidFill>
                  <a:srgbClr val="456874"/>
                </a:solidFill>
                <a:latin typeface="Source Sans Pro"/>
              </a:rPr>
              <a:t>) as </a:t>
            </a:r>
            <a:r>
              <a:rPr lang="en-US" sz="3582" dirty="0" err="1">
                <a:solidFill>
                  <a:srgbClr val="456874"/>
                </a:solidFill>
                <a:latin typeface="Source Sans Pro"/>
              </a:rPr>
              <a:t>total_amt</a:t>
            </a:r>
            <a:r>
              <a:rPr lang="en-US" sz="3582" dirty="0">
                <a:solidFill>
                  <a:srgbClr val="456874"/>
                </a:solidFill>
                <a:latin typeface="Source Sans Pro"/>
              </a:rPr>
              <a:t> </a:t>
            </a:r>
          </a:p>
          <a:p>
            <a:pPr algn="just">
              <a:lnSpc>
                <a:spcPts val="3940"/>
              </a:lnSpc>
              <a:spcBef>
                <a:spcPct val="0"/>
              </a:spcBef>
            </a:pPr>
            <a:r>
              <a:rPr lang="en-US" sz="3582" dirty="0">
                <a:solidFill>
                  <a:srgbClr val="456874"/>
                </a:solidFill>
                <a:latin typeface="Source Sans Pro"/>
              </a:rPr>
              <a:t>from </a:t>
            </a:r>
          </a:p>
          <a:p>
            <a:pPr algn="just">
              <a:lnSpc>
                <a:spcPts val="3940"/>
              </a:lnSpc>
              <a:spcBef>
                <a:spcPct val="0"/>
              </a:spcBef>
            </a:pPr>
            <a:r>
              <a:rPr lang="en-US" sz="3582" dirty="0">
                <a:solidFill>
                  <a:srgbClr val="456874"/>
                </a:solidFill>
                <a:latin typeface="Source Sans Pro"/>
              </a:rPr>
              <a:t>    orders</a:t>
            </a:r>
          </a:p>
          <a:p>
            <a:pPr algn="just">
              <a:lnSpc>
                <a:spcPts val="3940"/>
              </a:lnSpc>
              <a:spcBef>
                <a:spcPct val="0"/>
              </a:spcBef>
            </a:pPr>
            <a:r>
              <a:rPr lang="en-US" sz="3582" dirty="0">
                <a:solidFill>
                  <a:srgbClr val="456874"/>
                </a:solidFill>
                <a:latin typeface="Source Sans Pro"/>
              </a:rPr>
              <a:t>where </a:t>
            </a:r>
          </a:p>
          <a:p>
            <a:pPr algn="just">
              <a:lnSpc>
                <a:spcPts val="3940"/>
              </a:lnSpc>
              <a:spcBef>
                <a:spcPct val="0"/>
              </a:spcBef>
            </a:pPr>
            <a:r>
              <a:rPr lang="en-US" sz="3582" dirty="0">
                <a:solidFill>
                  <a:srgbClr val="456874"/>
                </a:solidFill>
                <a:latin typeface="Source Sans Pro"/>
              </a:rPr>
              <a:t>    </a:t>
            </a:r>
            <a:r>
              <a:rPr lang="en-US" sz="3582" dirty="0" err="1">
                <a:solidFill>
                  <a:srgbClr val="456874"/>
                </a:solidFill>
                <a:latin typeface="Source Sans Pro"/>
              </a:rPr>
              <a:t>product_id</a:t>
            </a:r>
            <a:r>
              <a:rPr lang="en-US" sz="3582" dirty="0">
                <a:solidFill>
                  <a:srgbClr val="456874"/>
                </a:solidFill>
                <a:latin typeface="Source Sans Pro"/>
              </a:rPr>
              <a:t> = "12350" or </a:t>
            </a:r>
            <a:r>
              <a:rPr lang="en-US" sz="3582" dirty="0" err="1">
                <a:solidFill>
                  <a:srgbClr val="456874"/>
                </a:solidFill>
                <a:latin typeface="Source Sans Pro"/>
              </a:rPr>
              <a:t>product_id</a:t>
            </a:r>
            <a:r>
              <a:rPr lang="en-US" sz="3582" dirty="0">
                <a:solidFill>
                  <a:srgbClr val="456874"/>
                </a:solidFill>
                <a:latin typeface="Source Sans Pro"/>
              </a:rPr>
              <a:t> = "12348" </a:t>
            </a:r>
          </a:p>
          <a:p>
            <a:pPr algn="just">
              <a:lnSpc>
                <a:spcPts val="3940"/>
              </a:lnSpc>
              <a:spcBef>
                <a:spcPct val="0"/>
              </a:spcBef>
            </a:pPr>
            <a:r>
              <a:rPr lang="en-US" sz="3582" dirty="0">
                <a:solidFill>
                  <a:srgbClr val="456874"/>
                </a:solidFill>
                <a:latin typeface="Source Sans Pro"/>
              </a:rPr>
              <a:t>    and </a:t>
            </a:r>
            <a:r>
              <a:rPr lang="en-US" sz="3582" dirty="0" err="1">
                <a:solidFill>
                  <a:srgbClr val="456874"/>
                </a:solidFill>
                <a:latin typeface="Source Sans Pro"/>
              </a:rPr>
              <a:t>tot_units</a:t>
            </a:r>
            <a:r>
              <a:rPr lang="en-US" sz="3582" dirty="0">
                <a:solidFill>
                  <a:srgbClr val="456874"/>
                </a:solidFill>
                <a:latin typeface="Source Sans Pro"/>
              </a:rPr>
              <a:t>&gt;8 </a:t>
            </a:r>
          </a:p>
          <a:p>
            <a:pPr algn="just">
              <a:lnSpc>
                <a:spcPts val="3940"/>
              </a:lnSpc>
              <a:spcBef>
                <a:spcPct val="0"/>
              </a:spcBef>
            </a:pPr>
            <a:r>
              <a:rPr lang="en-US" sz="3582" dirty="0">
                <a:solidFill>
                  <a:srgbClr val="456874"/>
                </a:solidFill>
                <a:latin typeface="Source Sans Pro"/>
              </a:rPr>
              <a:t>    and </a:t>
            </a:r>
            <a:r>
              <a:rPr lang="en-US" sz="3582" dirty="0" err="1">
                <a:solidFill>
                  <a:srgbClr val="456874"/>
                </a:solidFill>
                <a:latin typeface="Source Sans Pro"/>
              </a:rPr>
              <a:t>order_type</a:t>
            </a:r>
            <a:r>
              <a:rPr lang="en-US" sz="3582" dirty="0">
                <a:solidFill>
                  <a:srgbClr val="456874"/>
                </a:solidFill>
                <a:latin typeface="Source Sans Pro"/>
              </a:rPr>
              <a:t> = "buy"</a:t>
            </a:r>
          </a:p>
          <a:p>
            <a:pPr algn="just">
              <a:lnSpc>
                <a:spcPts val="3940"/>
              </a:lnSpc>
              <a:spcBef>
                <a:spcPct val="0"/>
              </a:spcBef>
            </a:pPr>
            <a:r>
              <a:rPr lang="en-US" sz="3582" dirty="0">
                <a:solidFill>
                  <a:srgbClr val="456874"/>
                </a:solidFill>
                <a:latin typeface="Source Sans Pro"/>
              </a:rPr>
              <a:t>group by</a:t>
            </a:r>
          </a:p>
          <a:p>
            <a:pPr algn="just">
              <a:lnSpc>
                <a:spcPts val="3940"/>
              </a:lnSpc>
              <a:spcBef>
                <a:spcPct val="0"/>
              </a:spcBef>
            </a:pPr>
            <a:r>
              <a:rPr lang="en-US" sz="3582" dirty="0">
                <a:solidFill>
                  <a:srgbClr val="456874"/>
                </a:solidFill>
                <a:latin typeface="Source Sans Pro"/>
              </a:rPr>
              <a:t>    </a:t>
            </a:r>
            <a:r>
              <a:rPr lang="en-US" sz="3582" dirty="0" err="1">
                <a:solidFill>
                  <a:srgbClr val="456874"/>
                </a:solidFill>
                <a:latin typeface="Source Sans Pro"/>
              </a:rPr>
              <a:t>delivery_person_id</a:t>
            </a:r>
            <a:endParaRPr lang="en-US" sz="3582" dirty="0">
              <a:solidFill>
                <a:srgbClr val="456874"/>
              </a:solidFill>
              <a:latin typeface="Source Sans Pro"/>
            </a:endParaRPr>
          </a:p>
          <a:p>
            <a:pPr algn="just">
              <a:lnSpc>
                <a:spcPts val="3940"/>
              </a:lnSpc>
              <a:spcBef>
                <a:spcPct val="0"/>
              </a:spcBef>
            </a:pPr>
            <a:r>
              <a:rPr lang="en-US" sz="3582" dirty="0">
                <a:solidFill>
                  <a:srgbClr val="456874"/>
                </a:solidFill>
                <a:latin typeface="Source Sans Pro"/>
              </a:rPr>
              <a:t>order by</a:t>
            </a:r>
          </a:p>
          <a:p>
            <a:pPr algn="just">
              <a:lnSpc>
                <a:spcPts val="3940"/>
              </a:lnSpc>
              <a:spcBef>
                <a:spcPct val="0"/>
              </a:spcBef>
            </a:pPr>
            <a:r>
              <a:rPr lang="en-US" sz="3582" dirty="0">
                <a:solidFill>
                  <a:srgbClr val="456874"/>
                </a:solidFill>
                <a:latin typeface="Source Sans Pro"/>
              </a:rPr>
              <a:t>    sum(</a:t>
            </a:r>
            <a:r>
              <a:rPr lang="en-US" sz="3582" dirty="0" err="1">
                <a:solidFill>
                  <a:srgbClr val="456874"/>
                </a:solidFill>
                <a:latin typeface="Source Sans Pro"/>
              </a:rPr>
              <a:t>total_amount_paid</a:t>
            </a:r>
            <a:r>
              <a:rPr lang="en-US" sz="3582" dirty="0">
                <a:solidFill>
                  <a:srgbClr val="456874"/>
                </a:solidFill>
                <a:latin typeface="Source Sans Pro"/>
              </a:rPr>
              <a:t>) desc;</a:t>
            </a:r>
          </a:p>
        </p:txBody>
      </p:sp>
      <p:sp>
        <p:nvSpPr>
          <p:cNvPr id="4" name="TextBox 4"/>
          <p:cNvSpPr txBox="1"/>
          <p:nvPr/>
        </p:nvSpPr>
        <p:spPr>
          <a:xfrm>
            <a:off x="697644" y="325875"/>
            <a:ext cx="16892711" cy="1953045"/>
          </a:xfrm>
          <a:prstGeom prst="rect">
            <a:avLst/>
          </a:prstGeom>
        </p:spPr>
        <p:txBody>
          <a:bodyPr lIns="0" tIns="0" rIns="0" bIns="0" rtlCol="0" anchor="t">
            <a:spAutoFit/>
          </a:bodyPr>
          <a:lstStyle/>
          <a:p>
            <a:pPr marL="0" lvl="0" indent="0">
              <a:lnSpc>
                <a:spcPts val="5226"/>
              </a:lnSpc>
              <a:spcBef>
                <a:spcPct val="0"/>
              </a:spcBef>
            </a:pPr>
            <a:r>
              <a:rPr lang="en-US" sz="3733" dirty="0">
                <a:solidFill>
                  <a:srgbClr val="456874"/>
                </a:solidFill>
                <a:latin typeface="Source Sans Pro Bold"/>
              </a:rPr>
              <a:t>06) For each </a:t>
            </a:r>
            <a:r>
              <a:rPr lang="en-US" sz="3733" dirty="0" err="1">
                <a:solidFill>
                  <a:srgbClr val="456874"/>
                </a:solidFill>
                <a:latin typeface="Source Sans Pro Bold"/>
              </a:rPr>
              <a:t>delivery_person_id</a:t>
            </a:r>
            <a:r>
              <a:rPr lang="en-US" sz="3733" dirty="0">
                <a:solidFill>
                  <a:srgbClr val="456874"/>
                </a:solidFill>
                <a:latin typeface="Source Sans Pro Bold"/>
              </a:rPr>
              <a:t>, print the count of orders and total amount paid for </a:t>
            </a:r>
            <a:r>
              <a:rPr lang="en-US" sz="3733" dirty="0" err="1">
                <a:solidFill>
                  <a:srgbClr val="456874"/>
                </a:solidFill>
                <a:latin typeface="Source Sans Pro Bold"/>
              </a:rPr>
              <a:t>product_id</a:t>
            </a:r>
            <a:r>
              <a:rPr lang="en-US" sz="3733" dirty="0">
                <a:solidFill>
                  <a:srgbClr val="456874"/>
                </a:solidFill>
                <a:latin typeface="Source Sans Pro Bold"/>
              </a:rPr>
              <a:t> = 12350 or 12348 and total units &gt; 8. Sort the output by total amount paid in descending order. Take only 'buy' order types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2317754" y="3238417"/>
            <a:ext cx="4504171" cy="5786816"/>
          </a:xfrm>
          <a:custGeom>
            <a:avLst/>
            <a:gdLst/>
            <a:ahLst/>
            <a:cxnLst/>
            <a:rect l="l" t="t" r="r" b="b"/>
            <a:pathLst>
              <a:path w="4504171" h="5786816">
                <a:moveTo>
                  <a:pt x="0" y="0"/>
                </a:moveTo>
                <a:lnTo>
                  <a:pt x="4504171" y="0"/>
                </a:lnTo>
                <a:lnTo>
                  <a:pt x="4504171" y="5786816"/>
                </a:lnTo>
                <a:lnTo>
                  <a:pt x="0" y="578681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49982" y="3905628"/>
            <a:ext cx="11381653" cy="4500018"/>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ctr">
              <a:lnSpc>
                <a:spcPts val="4490"/>
              </a:lnSpc>
              <a:spcBef>
                <a:spcPct val="0"/>
              </a:spcBef>
            </a:pPr>
            <a:r>
              <a:rPr lang="en-US" sz="4082" dirty="0">
                <a:solidFill>
                  <a:srgbClr val="456874"/>
                </a:solidFill>
                <a:latin typeface="Source Sans Pro Bold"/>
              </a:rPr>
              <a:t>SYNTAX </a:t>
            </a:r>
          </a:p>
          <a:p>
            <a:pPr algn="just">
              <a:lnSpc>
                <a:spcPts val="4490"/>
              </a:lnSpc>
              <a:spcBef>
                <a:spcPct val="0"/>
              </a:spcBef>
            </a:pPr>
            <a:endParaRPr lang="en-US" sz="4082" dirty="0">
              <a:solidFill>
                <a:srgbClr val="456874"/>
              </a:solidFill>
              <a:latin typeface="Source Sans Pro Bold"/>
            </a:endParaRPr>
          </a:p>
          <a:p>
            <a:pPr algn="just">
              <a:lnSpc>
                <a:spcPts val="4490"/>
              </a:lnSpc>
              <a:spcBef>
                <a:spcPct val="0"/>
              </a:spcBef>
            </a:pPr>
            <a:r>
              <a:rPr lang="en-US" sz="4082" dirty="0">
                <a:solidFill>
                  <a:srgbClr val="456874"/>
                </a:solidFill>
                <a:latin typeface="Source Sans Pro"/>
              </a:rPr>
              <a:t>select</a:t>
            </a:r>
          </a:p>
          <a:p>
            <a:pPr algn="just">
              <a:lnSpc>
                <a:spcPts val="4490"/>
              </a:lnSpc>
              <a:spcBef>
                <a:spcPct val="0"/>
              </a:spcBef>
            </a:pPr>
            <a:r>
              <a:rPr lang="en-US" sz="4082" dirty="0">
                <a:solidFill>
                  <a:srgbClr val="456874"/>
                </a:solidFill>
                <a:latin typeface="Source Sans Pro"/>
              </a:rPr>
              <a:t>    </a:t>
            </a:r>
            <a:r>
              <a:rPr lang="en-US" sz="4082" dirty="0" err="1">
                <a:solidFill>
                  <a:srgbClr val="456874"/>
                </a:solidFill>
                <a:latin typeface="Source Sans Pro"/>
              </a:rPr>
              <a:t>concat_ws</a:t>
            </a:r>
            <a:r>
              <a:rPr lang="en-US" sz="4082" dirty="0">
                <a:solidFill>
                  <a:srgbClr val="456874"/>
                </a:solidFill>
                <a:latin typeface="Source Sans Pro"/>
              </a:rPr>
              <a:t>(' ',</a:t>
            </a:r>
            <a:r>
              <a:rPr lang="en-US" sz="4082" dirty="0" err="1">
                <a:solidFill>
                  <a:srgbClr val="456874"/>
                </a:solidFill>
                <a:latin typeface="Source Sans Pro"/>
              </a:rPr>
              <a:t>first_name</a:t>
            </a:r>
            <a:r>
              <a:rPr lang="en-US" sz="4082" dirty="0">
                <a:solidFill>
                  <a:srgbClr val="456874"/>
                </a:solidFill>
                <a:latin typeface="Source Sans Pro"/>
              </a:rPr>
              <a:t>, </a:t>
            </a:r>
            <a:r>
              <a:rPr lang="en-US" sz="4082" dirty="0" err="1">
                <a:solidFill>
                  <a:srgbClr val="456874"/>
                </a:solidFill>
                <a:latin typeface="Source Sans Pro"/>
              </a:rPr>
              <a:t>last_name</a:t>
            </a:r>
            <a:r>
              <a:rPr lang="en-US" sz="4082" dirty="0">
                <a:solidFill>
                  <a:srgbClr val="456874"/>
                </a:solidFill>
                <a:latin typeface="Source Sans Pro"/>
              </a:rPr>
              <a:t>) as </a:t>
            </a:r>
            <a:r>
              <a:rPr lang="en-US" sz="4082" dirty="0" err="1">
                <a:solidFill>
                  <a:srgbClr val="456874"/>
                </a:solidFill>
                <a:latin typeface="Source Sans Pro"/>
              </a:rPr>
              <a:t>full_name</a:t>
            </a:r>
            <a:r>
              <a:rPr lang="en-US" sz="4082" dirty="0">
                <a:solidFill>
                  <a:srgbClr val="456874"/>
                </a:solidFill>
                <a:latin typeface="Source Sans Pro"/>
              </a:rPr>
              <a:t> </a:t>
            </a:r>
          </a:p>
          <a:p>
            <a:pPr algn="just">
              <a:lnSpc>
                <a:spcPts val="4490"/>
              </a:lnSpc>
              <a:spcBef>
                <a:spcPct val="0"/>
              </a:spcBef>
            </a:pPr>
            <a:r>
              <a:rPr lang="en-US" sz="4082" dirty="0">
                <a:solidFill>
                  <a:srgbClr val="456874"/>
                </a:solidFill>
                <a:latin typeface="Source Sans Pro"/>
              </a:rPr>
              <a:t>from </a:t>
            </a:r>
          </a:p>
          <a:p>
            <a:pPr algn="just">
              <a:lnSpc>
                <a:spcPts val="4490"/>
              </a:lnSpc>
              <a:spcBef>
                <a:spcPct val="0"/>
              </a:spcBef>
            </a:pPr>
            <a:r>
              <a:rPr lang="en-US" sz="4082" dirty="0">
                <a:solidFill>
                  <a:srgbClr val="456874"/>
                </a:solidFill>
                <a:latin typeface="Source Sans Pro"/>
              </a:rPr>
              <a:t>    customers</a:t>
            </a:r>
          </a:p>
          <a:p>
            <a:pPr algn="just">
              <a:lnSpc>
                <a:spcPts val="4490"/>
              </a:lnSpc>
              <a:spcBef>
                <a:spcPct val="0"/>
              </a:spcBef>
            </a:pPr>
            <a:r>
              <a:rPr lang="en-US" sz="4082" dirty="0">
                <a:solidFill>
                  <a:srgbClr val="456874"/>
                </a:solidFill>
                <a:latin typeface="Source Sans Pro"/>
              </a:rPr>
              <a:t>where </a:t>
            </a:r>
          </a:p>
          <a:p>
            <a:pPr algn="just">
              <a:lnSpc>
                <a:spcPts val="4490"/>
              </a:lnSpc>
              <a:spcBef>
                <a:spcPct val="0"/>
              </a:spcBef>
            </a:pPr>
            <a:r>
              <a:rPr lang="en-US" sz="4082" dirty="0">
                <a:solidFill>
                  <a:srgbClr val="456874"/>
                </a:solidFill>
                <a:latin typeface="Source Sans Pro"/>
              </a:rPr>
              <a:t>    email like "%gmail.com%";</a:t>
            </a:r>
          </a:p>
        </p:txBody>
      </p:sp>
      <p:sp>
        <p:nvSpPr>
          <p:cNvPr id="4" name="TextBox 4"/>
          <p:cNvSpPr txBox="1"/>
          <p:nvPr/>
        </p:nvSpPr>
        <p:spPr>
          <a:xfrm>
            <a:off x="549982" y="288567"/>
            <a:ext cx="17188036" cy="2005838"/>
          </a:xfrm>
          <a:prstGeom prst="rect">
            <a:avLst/>
          </a:prstGeom>
        </p:spPr>
        <p:txBody>
          <a:bodyPr lIns="0" tIns="0" rIns="0" bIns="0" rtlCol="0" anchor="t">
            <a:spAutoFit/>
          </a:bodyPr>
          <a:lstStyle/>
          <a:p>
            <a:pPr marL="0" lvl="0" indent="0">
              <a:lnSpc>
                <a:spcPts val="8092"/>
              </a:lnSpc>
              <a:spcBef>
                <a:spcPct val="0"/>
              </a:spcBef>
            </a:pPr>
            <a:r>
              <a:rPr lang="en-US" sz="5780" dirty="0">
                <a:solidFill>
                  <a:srgbClr val="456874"/>
                </a:solidFill>
                <a:latin typeface="Source Sans Pro Bold"/>
              </a:rPr>
              <a:t>07) Print the Full names (first name plus last name) for customers that have email on "gmail.com"?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TextBox 2"/>
          <p:cNvSpPr txBox="1"/>
          <p:nvPr/>
        </p:nvSpPr>
        <p:spPr>
          <a:xfrm>
            <a:off x="2382621" y="2676466"/>
            <a:ext cx="13522759" cy="5465218"/>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ctr">
              <a:lnSpc>
                <a:spcPts val="3940"/>
              </a:lnSpc>
              <a:spcBef>
                <a:spcPct val="0"/>
              </a:spcBef>
            </a:pPr>
            <a:r>
              <a:rPr lang="en-US" sz="3582" dirty="0">
                <a:solidFill>
                  <a:srgbClr val="456874"/>
                </a:solidFill>
                <a:latin typeface="Source Sans Pro Bold"/>
              </a:rPr>
              <a:t>SYNTAX </a:t>
            </a:r>
          </a:p>
          <a:p>
            <a:pPr algn="just">
              <a:lnSpc>
                <a:spcPts val="3940"/>
              </a:lnSpc>
              <a:spcBef>
                <a:spcPct val="0"/>
              </a:spcBef>
            </a:pPr>
            <a:endParaRPr lang="en-US" sz="3582" dirty="0">
              <a:solidFill>
                <a:srgbClr val="456874"/>
              </a:solidFill>
              <a:latin typeface="Source Sans Pro Bold"/>
            </a:endParaRPr>
          </a:p>
          <a:p>
            <a:pPr algn="just">
              <a:lnSpc>
                <a:spcPts val="3940"/>
              </a:lnSpc>
              <a:spcBef>
                <a:spcPct val="0"/>
              </a:spcBef>
            </a:pPr>
            <a:r>
              <a:rPr lang="en-US" sz="3582" dirty="0">
                <a:solidFill>
                  <a:srgbClr val="456874"/>
                </a:solidFill>
                <a:latin typeface="Source Sans Pro"/>
              </a:rPr>
              <a:t>select </a:t>
            </a:r>
          </a:p>
          <a:p>
            <a:pPr algn="just">
              <a:lnSpc>
                <a:spcPts val="3940"/>
              </a:lnSpc>
              <a:spcBef>
                <a:spcPct val="0"/>
              </a:spcBef>
            </a:pPr>
            <a:r>
              <a:rPr lang="en-US" sz="3582" dirty="0">
                <a:solidFill>
                  <a:srgbClr val="456874"/>
                </a:solidFill>
                <a:latin typeface="Source Sans Pro"/>
              </a:rPr>
              <a:t>    </a:t>
            </a:r>
            <a:r>
              <a:rPr lang="en-US" sz="3582" dirty="0" err="1">
                <a:solidFill>
                  <a:srgbClr val="456874"/>
                </a:solidFill>
                <a:latin typeface="Source Sans Pro"/>
              </a:rPr>
              <a:t>delivery_pincode</a:t>
            </a:r>
            <a:r>
              <a:rPr lang="en-US" sz="3582" dirty="0">
                <a:solidFill>
                  <a:srgbClr val="456874"/>
                </a:solidFill>
                <a:latin typeface="Source Sans Pro"/>
              </a:rPr>
              <a:t>, </a:t>
            </a:r>
          </a:p>
          <a:p>
            <a:pPr algn="just">
              <a:lnSpc>
                <a:spcPts val="3940"/>
              </a:lnSpc>
              <a:spcBef>
                <a:spcPct val="0"/>
              </a:spcBef>
            </a:pPr>
            <a:r>
              <a:rPr lang="en-US" sz="3582" dirty="0">
                <a:solidFill>
                  <a:srgbClr val="456874"/>
                </a:solidFill>
                <a:latin typeface="Source Sans Pro"/>
              </a:rPr>
              <a:t>    avg(</a:t>
            </a:r>
            <a:r>
              <a:rPr lang="en-US" sz="3582" dirty="0" err="1">
                <a:solidFill>
                  <a:srgbClr val="456874"/>
                </a:solidFill>
                <a:latin typeface="Source Sans Pro"/>
              </a:rPr>
              <a:t>total_amount_paid</a:t>
            </a:r>
            <a:r>
              <a:rPr lang="en-US" sz="3582" dirty="0">
                <a:solidFill>
                  <a:srgbClr val="456874"/>
                </a:solidFill>
                <a:latin typeface="Source Sans Pro"/>
              </a:rPr>
              <a:t>) as amount </a:t>
            </a:r>
          </a:p>
          <a:p>
            <a:pPr algn="just">
              <a:lnSpc>
                <a:spcPts val="3940"/>
              </a:lnSpc>
              <a:spcBef>
                <a:spcPct val="0"/>
              </a:spcBef>
            </a:pPr>
            <a:r>
              <a:rPr lang="en-US" sz="3582" dirty="0">
                <a:solidFill>
                  <a:srgbClr val="456874"/>
                </a:solidFill>
                <a:latin typeface="Source Sans Pro"/>
              </a:rPr>
              <a:t>from  </a:t>
            </a:r>
          </a:p>
          <a:p>
            <a:pPr algn="just">
              <a:lnSpc>
                <a:spcPts val="3940"/>
              </a:lnSpc>
              <a:spcBef>
                <a:spcPct val="0"/>
              </a:spcBef>
            </a:pPr>
            <a:r>
              <a:rPr lang="en-US" sz="3582" dirty="0">
                <a:solidFill>
                  <a:srgbClr val="456874"/>
                </a:solidFill>
                <a:latin typeface="Source Sans Pro"/>
              </a:rPr>
              <a:t>    orders</a:t>
            </a:r>
          </a:p>
          <a:p>
            <a:pPr algn="just">
              <a:lnSpc>
                <a:spcPts val="3940"/>
              </a:lnSpc>
              <a:spcBef>
                <a:spcPct val="0"/>
              </a:spcBef>
            </a:pPr>
            <a:r>
              <a:rPr lang="en-US" sz="3582" dirty="0">
                <a:solidFill>
                  <a:srgbClr val="456874"/>
                </a:solidFill>
                <a:latin typeface="Source Sans Pro"/>
              </a:rPr>
              <a:t>where </a:t>
            </a:r>
          </a:p>
          <a:p>
            <a:pPr algn="just">
              <a:lnSpc>
                <a:spcPts val="3940"/>
              </a:lnSpc>
              <a:spcBef>
                <a:spcPct val="0"/>
              </a:spcBef>
            </a:pPr>
            <a:r>
              <a:rPr lang="en-US" sz="3582" dirty="0">
                <a:solidFill>
                  <a:srgbClr val="456874"/>
                </a:solidFill>
                <a:latin typeface="Source Sans Pro"/>
              </a:rPr>
              <a:t>    </a:t>
            </a:r>
            <a:r>
              <a:rPr lang="en-US" sz="3582" dirty="0" err="1">
                <a:solidFill>
                  <a:srgbClr val="456874"/>
                </a:solidFill>
                <a:latin typeface="Source Sans Pro"/>
              </a:rPr>
              <a:t>order_type</a:t>
            </a:r>
            <a:r>
              <a:rPr lang="en-US" sz="3582" dirty="0">
                <a:solidFill>
                  <a:srgbClr val="456874"/>
                </a:solidFill>
                <a:latin typeface="Source Sans Pro"/>
              </a:rPr>
              <a:t>="buy" </a:t>
            </a:r>
          </a:p>
          <a:p>
            <a:pPr algn="just">
              <a:lnSpc>
                <a:spcPts val="3940"/>
              </a:lnSpc>
              <a:spcBef>
                <a:spcPct val="0"/>
              </a:spcBef>
            </a:pPr>
            <a:r>
              <a:rPr lang="en-US" sz="3582" dirty="0">
                <a:solidFill>
                  <a:srgbClr val="456874"/>
                </a:solidFill>
                <a:latin typeface="Source Sans Pro"/>
              </a:rPr>
              <a:t>group by</a:t>
            </a:r>
          </a:p>
          <a:p>
            <a:pPr algn="just">
              <a:lnSpc>
                <a:spcPts val="3940"/>
              </a:lnSpc>
              <a:spcBef>
                <a:spcPct val="0"/>
              </a:spcBef>
            </a:pPr>
            <a:r>
              <a:rPr lang="en-US" sz="3582" dirty="0">
                <a:solidFill>
                  <a:srgbClr val="456874"/>
                </a:solidFill>
                <a:latin typeface="Source Sans Pro"/>
              </a:rPr>
              <a:t>    </a:t>
            </a:r>
            <a:r>
              <a:rPr lang="en-US" sz="3582" dirty="0" err="1">
                <a:solidFill>
                  <a:srgbClr val="456874"/>
                </a:solidFill>
                <a:latin typeface="Source Sans Pro"/>
              </a:rPr>
              <a:t>delivery_pincode</a:t>
            </a:r>
            <a:r>
              <a:rPr lang="en-US" sz="3582" dirty="0">
                <a:solidFill>
                  <a:srgbClr val="456874"/>
                </a:solidFill>
                <a:latin typeface="Source Sans Pro"/>
              </a:rPr>
              <a:t> having avg(</a:t>
            </a:r>
            <a:r>
              <a:rPr lang="en-US" sz="3582" dirty="0" err="1">
                <a:solidFill>
                  <a:srgbClr val="456874"/>
                </a:solidFill>
                <a:latin typeface="Source Sans Pro"/>
              </a:rPr>
              <a:t>total_amount_paid</a:t>
            </a:r>
            <a:r>
              <a:rPr lang="en-US" sz="3582" dirty="0">
                <a:solidFill>
                  <a:srgbClr val="456874"/>
                </a:solidFill>
                <a:latin typeface="Source Sans Pro"/>
              </a:rPr>
              <a:t>) &gt;150000;</a:t>
            </a:r>
          </a:p>
        </p:txBody>
      </p:sp>
      <p:sp>
        <p:nvSpPr>
          <p:cNvPr id="3" name="Freeform 3"/>
          <p:cNvSpPr/>
          <p:nvPr/>
        </p:nvSpPr>
        <p:spPr>
          <a:xfrm>
            <a:off x="4641131" y="8495171"/>
            <a:ext cx="7131792" cy="1526259"/>
          </a:xfrm>
          <a:custGeom>
            <a:avLst/>
            <a:gdLst/>
            <a:ahLst/>
            <a:cxnLst/>
            <a:rect l="l" t="t" r="r" b="b"/>
            <a:pathLst>
              <a:path w="7131792" h="1526259">
                <a:moveTo>
                  <a:pt x="0" y="0"/>
                </a:moveTo>
                <a:lnTo>
                  <a:pt x="7131792" y="0"/>
                </a:lnTo>
                <a:lnTo>
                  <a:pt x="7131792" y="1526258"/>
                </a:lnTo>
                <a:lnTo>
                  <a:pt x="0" y="1526258"/>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549982" y="289628"/>
            <a:ext cx="17188036" cy="2005838"/>
          </a:xfrm>
          <a:prstGeom prst="rect">
            <a:avLst/>
          </a:prstGeom>
        </p:spPr>
        <p:txBody>
          <a:bodyPr lIns="0" tIns="0" rIns="0" bIns="0" rtlCol="0" anchor="t">
            <a:spAutoFit/>
          </a:bodyPr>
          <a:lstStyle/>
          <a:p>
            <a:pPr marL="0" lvl="0" indent="0" algn="ctr">
              <a:lnSpc>
                <a:spcPts val="8092"/>
              </a:lnSpc>
              <a:spcBef>
                <a:spcPct val="0"/>
              </a:spcBef>
            </a:pPr>
            <a:r>
              <a:rPr lang="en-US" sz="5780" dirty="0">
                <a:solidFill>
                  <a:srgbClr val="456874"/>
                </a:solidFill>
                <a:latin typeface="Source Sans Pro Bold"/>
              </a:rPr>
              <a:t>08) Which pin code has average amount paid more than 150,000? Take only 'buy' order types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0395176" y="2372587"/>
            <a:ext cx="7011866" cy="7208828"/>
          </a:xfrm>
          <a:custGeom>
            <a:avLst/>
            <a:gdLst/>
            <a:ahLst/>
            <a:cxnLst/>
            <a:rect l="l" t="t" r="r" b="b"/>
            <a:pathLst>
              <a:path w="7011866" h="7208828">
                <a:moveTo>
                  <a:pt x="0" y="0"/>
                </a:moveTo>
                <a:lnTo>
                  <a:pt x="7011865" y="0"/>
                </a:lnTo>
                <a:lnTo>
                  <a:pt x="7011865" y="7208829"/>
                </a:lnTo>
                <a:lnTo>
                  <a:pt x="0" y="720882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184462" y="3999304"/>
            <a:ext cx="7594134" cy="3659784"/>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nSpc>
                <a:spcPts val="3617"/>
              </a:lnSpc>
              <a:spcBef>
                <a:spcPct val="0"/>
              </a:spcBef>
            </a:pPr>
            <a:r>
              <a:rPr lang="en-US" sz="3288" dirty="0">
                <a:solidFill>
                  <a:srgbClr val="456874"/>
                </a:solidFill>
                <a:latin typeface="Source Sans Pro Bold"/>
              </a:rPr>
              <a:t>SYNTAX </a:t>
            </a:r>
          </a:p>
          <a:p>
            <a:pPr algn="just">
              <a:lnSpc>
                <a:spcPts val="3617"/>
              </a:lnSpc>
              <a:spcBef>
                <a:spcPct val="0"/>
              </a:spcBef>
            </a:pPr>
            <a:endParaRPr lang="en-US" sz="3288" dirty="0">
              <a:solidFill>
                <a:srgbClr val="456874"/>
              </a:solidFill>
              <a:latin typeface="Source Sans Pro Bold"/>
            </a:endParaRPr>
          </a:p>
          <a:p>
            <a:pPr algn="just">
              <a:lnSpc>
                <a:spcPts val="3617"/>
              </a:lnSpc>
              <a:spcBef>
                <a:spcPct val="0"/>
              </a:spcBef>
            </a:pPr>
            <a:r>
              <a:rPr lang="en-US" sz="3288" dirty="0">
                <a:solidFill>
                  <a:srgbClr val="456874"/>
                </a:solidFill>
                <a:latin typeface="Source Sans Pro"/>
              </a:rPr>
              <a:t>select</a:t>
            </a:r>
          </a:p>
          <a:p>
            <a:pPr algn="just">
              <a:lnSpc>
                <a:spcPts val="3617"/>
              </a:lnSpc>
              <a:spcBef>
                <a:spcPct val="0"/>
              </a:spcBef>
            </a:pPr>
            <a:r>
              <a:rPr lang="en-US" sz="3288" dirty="0">
                <a:solidFill>
                  <a:srgbClr val="456874"/>
                </a:solidFill>
                <a:latin typeface="Source Sans Pro Bold"/>
              </a:rPr>
              <a:t>    </a:t>
            </a:r>
            <a:r>
              <a:rPr lang="en-US" sz="3288" dirty="0">
                <a:solidFill>
                  <a:srgbClr val="456874"/>
                </a:solidFill>
                <a:latin typeface="Source Sans Pro"/>
              </a:rPr>
              <a:t> </a:t>
            </a:r>
            <a:r>
              <a:rPr lang="en-US" sz="3288" dirty="0" err="1">
                <a:solidFill>
                  <a:srgbClr val="456874"/>
                </a:solidFill>
                <a:latin typeface="Source Sans Pro"/>
              </a:rPr>
              <a:t>order_date</a:t>
            </a:r>
            <a:r>
              <a:rPr lang="en-US" sz="3288" dirty="0">
                <a:solidFill>
                  <a:srgbClr val="456874"/>
                </a:solidFill>
                <a:latin typeface="Source Sans Pro"/>
              </a:rPr>
              <a:t>,  </a:t>
            </a:r>
          </a:p>
          <a:p>
            <a:pPr>
              <a:lnSpc>
                <a:spcPts val="3617"/>
              </a:lnSpc>
              <a:spcBef>
                <a:spcPct val="0"/>
              </a:spcBef>
            </a:pPr>
            <a:r>
              <a:rPr lang="en-US" sz="3288" dirty="0">
                <a:solidFill>
                  <a:srgbClr val="456874"/>
                </a:solidFill>
                <a:latin typeface="Source Sans Pro"/>
              </a:rPr>
              <a:t>     day(</a:t>
            </a:r>
            <a:r>
              <a:rPr lang="en-US" sz="3288" dirty="0" err="1">
                <a:solidFill>
                  <a:srgbClr val="456874"/>
                </a:solidFill>
                <a:latin typeface="Source Sans Pro"/>
              </a:rPr>
              <a:t>order_date</a:t>
            </a:r>
            <a:r>
              <a:rPr lang="en-US" sz="3288" dirty="0">
                <a:solidFill>
                  <a:srgbClr val="456874"/>
                </a:solidFill>
                <a:latin typeface="Source Sans Pro"/>
              </a:rPr>
              <a:t>) as </a:t>
            </a:r>
            <a:r>
              <a:rPr lang="en-US" sz="3288" dirty="0" err="1">
                <a:solidFill>
                  <a:srgbClr val="456874"/>
                </a:solidFill>
                <a:latin typeface="Source Sans Pro"/>
              </a:rPr>
              <a:t>order_day</a:t>
            </a:r>
            <a:r>
              <a:rPr lang="en-US" sz="3288" dirty="0">
                <a:solidFill>
                  <a:srgbClr val="456874"/>
                </a:solidFill>
                <a:latin typeface="Source Sans Pro"/>
              </a:rPr>
              <a:t>,   </a:t>
            </a:r>
          </a:p>
          <a:p>
            <a:pPr>
              <a:lnSpc>
                <a:spcPts val="3617"/>
              </a:lnSpc>
              <a:spcBef>
                <a:spcPct val="0"/>
              </a:spcBef>
            </a:pPr>
            <a:r>
              <a:rPr lang="en-US" sz="3288" dirty="0">
                <a:solidFill>
                  <a:srgbClr val="456874"/>
                </a:solidFill>
                <a:latin typeface="Source Sans Pro"/>
              </a:rPr>
              <a:t>     month(</a:t>
            </a:r>
            <a:r>
              <a:rPr lang="en-US" sz="3288" dirty="0" err="1">
                <a:solidFill>
                  <a:srgbClr val="456874"/>
                </a:solidFill>
                <a:latin typeface="Source Sans Pro"/>
              </a:rPr>
              <a:t>order_date</a:t>
            </a:r>
            <a:r>
              <a:rPr lang="en-US" sz="3288" dirty="0">
                <a:solidFill>
                  <a:srgbClr val="456874"/>
                </a:solidFill>
                <a:latin typeface="Source Sans Pro"/>
              </a:rPr>
              <a:t>) as </a:t>
            </a:r>
            <a:r>
              <a:rPr lang="en-US" sz="3288" dirty="0" err="1">
                <a:solidFill>
                  <a:srgbClr val="456874"/>
                </a:solidFill>
                <a:latin typeface="Source Sans Pro"/>
              </a:rPr>
              <a:t>order_month</a:t>
            </a:r>
            <a:r>
              <a:rPr lang="en-US" sz="3288" dirty="0">
                <a:solidFill>
                  <a:srgbClr val="456874"/>
                </a:solidFill>
                <a:latin typeface="Source Sans Pro"/>
              </a:rPr>
              <a:t>,</a:t>
            </a:r>
          </a:p>
          <a:p>
            <a:pPr>
              <a:lnSpc>
                <a:spcPts val="3617"/>
              </a:lnSpc>
              <a:spcBef>
                <a:spcPct val="0"/>
              </a:spcBef>
            </a:pPr>
            <a:r>
              <a:rPr lang="en-US" sz="3288" dirty="0">
                <a:solidFill>
                  <a:srgbClr val="456874"/>
                </a:solidFill>
                <a:latin typeface="Source Sans Pro"/>
              </a:rPr>
              <a:t>     year(</a:t>
            </a:r>
            <a:r>
              <a:rPr lang="en-US" sz="3288" dirty="0" err="1">
                <a:solidFill>
                  <a:srgbClr val="456874"/>
                </a:solidFill>
                <a:latin typeface="Source Sans Pro"/>
              </a:rPr>
              <a:t>order_date</a:t>
            </a:r>
            <a:r>
              <a:rPr lang="en-US" sz="3288" dirty="0">
                <a:solidFill>
                  <a:srgbClr val="456874"/>
                </a:solidFill>
                <a:latin typeface="Source Sans Pro"/>
              </a:rPr>
              <a:t>) as </a:t>
            </a:r>
            <a:r>
              <a:rPr lang="en-US" sz="3288" dirty="0" err="1">
                <a:solidFill>
                  <a:srgbClr val="456874"/>
                </a:solidFill>
                <a:latin typeface="Source Sans Pro"/>
              </a:rPr>
              <a:t>order_year</a:t>
            </a:r>
            <a:endParaRPr lang="en-US" sz="3288" dirty="0">
              <a:solidFill>
                <a:srgbClr val="456874"/>
              </a:solidFill>
              <a:latin typeface="Source Sans Pro"/>
            </a:endParaRPr>
          </a:p>
          <a:p>
            <a:pPr algn="just">
              <a:lnSpc>
                <a:spcPts val="3617"/>
              </a:lnSpc>
              <a:spcBef>
                <a:spcPct val="0"/>
              </a:spcBef>
            </a:pPr>
            <a:r>
              <a:rPr lang="en-US" sz="3288" dirty="0">
                <a:solidFill>
                  <a:srgbClr val="456874"/>
                </a:solidFill>
                <a:latin typeface="Source Sans Pro"/>
              </a:rPr>
              <a:t>from orders;</a:t>
            </a:r>
          </a:p>
        </p:txBody>
      </p:sp>
      <p:sp>
        <p:nvSpPr>
          <p:cNvPr id="4" name="TextBox 4"/>
          <p:cNvSpPr txBox="1"/>
          <p:nvPr/>
        </p:nvSpPr>
        <p:spPr>
          <a:xfrm>
            <a:off x="0" y="-67838"/>
            <a:ext cx="17557192" cy="2116875"/>
          </a:xfrm>
          <a:prstGeom prst="rect">
            <a:avLst/>
          </a:prstGeom>
        </p:spPr>
        <p:txBody>
          <a:bodyPr lIns="0" tIns="0" rIns="0" bIns="0" rtlCol="0" anchor="t">
            <a:spAutoFit/>
          </a:bodyPr>
          <a:lstStyle/>
          <a:p>
            <a:pPr algn="ctr">
              <a:lnSpc>
                <a:spcPts val="5646"/>
              </a:lnSpc>
            </a:pPr>
            <a:r>
              <a:rPr lang="en-US" sz="4033" dirty="0">
                <a:solidFill>
                  <a:srgbClr val="456874"/>
                </a:solidFill>
                <a:latin typeface="Source Sans Pro Bold"/>
              </a:rPr>
              <a:t>09) Create following columns from </a:t>
            </a:r>
            <a:r>
              <a:rPr lang="en-US" sz="4033" dirty="0" err="1">
                <a:solidFill>
                  <a:srgbClr val="456874"/>
                </a:solidFill>
                <a:latin typeface="Source Sans Pro Bold"/>
              </a:rPr>
              <a:t>order_dim</a:t>
            </a:r>
            <a:r>
              <a:rPr lang="en-US" sz="4033" dirty="0">
                <a:solidFill>
                  <a:srgbClr val="456874"/>
                </a:solidFill>
                <a:latin typeface="Source Sans Pro Bold"/>
              </a:rPr>
              <a:t> data -</a:t>
            </a:r>
          </a:p>
          <a:p>
            <a:pPr algn="ctr">
              <a:lnSpc>
                <a:spcPts val="5646"/>
              </a:lnSpc>
            </a:pPr>
            <a:r>
              <a:rPr lang="en-US" sz="4033" dirty="0">
                <a:solidFill>
                  <a:srgbClr val="456874"/>
                </a:solidFill>
                <a:latin typeface="Source Sans Pro Bold"/>
              </a:rPr>
              <a:t>a) </a:t>
            </a:r>
            <a:r>
              <a:rPr lang="en-US" sz="4033" dirty="0" err="1">
                <a:solidFill>
                  <a:srgbClr val="456874"/>
                </a:solidFill>
                <a:latin typeface="Source Sans Pro Bold"/>
              </a:rPr>
              <a:t>order_date</a:t>
            </a:r>
            <a:r>
              <a:rPr lang="en-US" sz="4033" dirty="0">
                <a:solidFill>
                  <a:srgbClr val="456874"/>
                </a:solidFill>
                <a:latin typeface="Source Sans Pro Bold"/>
              </a:rPr>
              <a:t> b) Order day </a:t>
            </a:r>
          </a:p>
          <a:p>
            <a:pPr marL="0" lvl="0" indent="0" algn="ctr">
              <a:lnSpc>
                <a:spcPts val="5646"/>
              </a:lnSpc>
              <a:spcBef>
                <a:spcPct val="0"/>
              </a:spcBef>
            </a:pPr>
            <a:r>
              <a:rPr lang="en-US" sz="4033" dirty="0">
                <a:solidFill>
                  <a:srgbClr val="456874"/>
                </a:solidFill>
                <a:latin typeface="Source Sans Pro Bold"/>
              </a:rPr>
              <a:t>c) Order month d)Order year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0230367" y="3153299"/>
            <a:ext cx="7729689" cy="5067950"/>
          </a:xfrm>
          <a:custGeom>
            <a:avLst/>
            <a:gdLst/>
            <a:ahLst/>
            <a:cxnLst/>
            <a:rect l="l" t="t" r="r" b="b"/>
            <a:pathLst>
              <a:path w="7729689" h="5067950">
                <a:moveTo>
                  <a:pt x="0" y="0"/>
                </a:moveTo>
                <a:lnTo>
                  <a:pt x="7729689" y="0"/>
                </a:lnTo>
                <a:lnTo>
                  <a:pt x="7729689" y="5067951"/>
                </a:lnTo>
                <a:lnTo>
                  <a:pt x="0" y="506795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66589" y="2673830"/>
            <a:ext cx="9539411" cy="7194069"/>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nSpc>
                <a:spcPts val="3280"/>
              </a:lnSpc>
              <a:spcBef>
                <a:spcPct val="0"/>
              </a:spcBef>
            </a:pPr>
            <a:r>
              <a:rPr lang="en-US" sz="2982" dirty="0">
                <a:solidFill>
                  <a:srgbClr val="456874"/>
                </a:solidFill>
                <a:latin typeface="Source Sans Pro Bold"/>
              </a:rPr>
              <a:t>SYNTAX </a:t>
            </a:r>
          </a:p>
          <a:p>
            <a:pPr algn="just">
              <a:lnSpc>
                <a:spcPts val="3280"/>
              </a:lnSpc>
              <a:spcBef>
                <a:spcPct val="0"/>
              </a:spcBef>
            </a:pPr>
            <a:endParaRPr lang="en-US" sz="2982" dirty="0">
              <a:solidFill>
                <a:srgbClr val="456874"/>
              </a:solidFill>
              <a:latin typeface="Source Sans Pro Bold"/>
            </a:endParaRPr>
          </a:p>
          <a:p>
            <a:pPr algn="just">
              <a:lnSpc>
                <a:spcPts val="3280"/>
              </a:lnSpc>
              <a:spcBef>
                <a:spcPct val="0"/>
              </a:spcBef>
            </a:pPr>
            <a:r>
              <a:rPr lang="en-US" sz="2982" dirty="0">
                <a:solidFill>
                  <a:srgbClr val="456874"/>
                </a:solidFill>
                <a:latin typeface="Source Sans Pro"/>
              </a:rPr>
              <a:t>select * from orders</a:t>
            </a:r>
          </a:p>
          <a:p>
            <a:pPr algn="just">
              <a:lnSpc>
                <a:spcPts val="3280"/>
              </a:lnSpc>
              <a:spcBef>
                <a:spcPct val="0"/>
              </a:spcBef>
            </a:pPr>
            <a:r>
              <a:rPr lang="en-US" sz="2982" dirty="0">
                <a:solidFill>
                  <a:srgbClr val="456874"/>
                </a:solidFill>
                <a:latin typeface="Source Sans Pro"/>
              </a:rPr>
              <a:t>where </a:t>
            </a:r>
            <a:r>
              <a:rPr lang="en-US" sz="2982" dirty="0" err="1">
                <a:solidFill>
                  <a:srgbClr val="456874"/>
                </a:solidFill>
                <a:latin typeface="Source Sans Pro"/>
              </a:rPr>
              <a:t>order_type</a:t>
            </a:r>
            <a:r>
              <a:rPr lang="en-US" sz="2982" dirty="0">
                <a:solidFill>
                  <a:srgbClr val="456874"/>
                </a:solidFill>
                <a:latin typeface="Source Sans Pro"/>
              </a:rPr>
              <a:t>="buy";</a:t>
            </a:r>
          </a:p>
          <a:p>
            <a:pPr algn="just">
              <a:lnSpc>
                <a:spcPts val="3280"/>
              </a:lnSpc>
              <a:spcBef>
                <a:spcPct val="0"/>
              </a:spcBef>
            </a:pPr>
            <a:endParaRPr lang="en-US" sz="2982" dirty="0">
              <a:solidFill>
                <a:srgbClr val="456874"/>
              </a:solidFill>
              <a:latin typeface="Source Sans Pro"/>
            </a:endParaRPr>
          </a:p>
          <a:p>
            <a:pPr algn="just">
              <a:lnSpc>
                <a:spcPts val="3280"/>
              </a:lnSpc>
              <a:spcBef>
                <a:spcPct val="0"/>
              </a:spcBef>
            </a:pPr>
            <a:r>
              <a:rPr lang="en-US" sz="2982" dirty="0">
                <a:solidFill>
                  <a:srgbClr val="456874"/>
                </a:solidFill>
                <a:latin typeface="Source Sans Pro"/>
              </a:rPr>
              <a:t>select </a:t>
            </a:r>
          </a:p>
          <a:p>
            <a:pPr algn="just">
              <a:lnSpc>
                <a:spcPts val="3280"/>
              </a:lnSpc>
              <a:spcBef>
                <a:spcPct val="0"/>
              </a:spcBef>
            </a:pPr>
            <a:r>
              <a:rPr lang="en-US" sz="2982" dirty="0">
                <a:solidFill>
                  <a:srgbClr val="456874"/>
                </a:solidFill>
                <a:latin typeface="Source Sans Pro"/>
              </a:rPr>
              <a:t>    month(</a:t>
            </a:r>
            <a:r>
              <a:rPr lang="en-US" sz="2982" dirty="0" err="1">
                <a:solidFill>
                  <a:srgbClr val="456874"/>
                </a:solidFill>
                <a:latin typeface="Source Sans Pro"/>
              </a:rPr>
              <a:t>order_date</a:t>
            </a:r>
            <a:r>
              <a:rPr lang="en-US" sz="2982" dirty="0">
                <a:solidFill>
                  <a:srgbClr val="456874"/>
                </a:solidFill>
                <a:latin typeface="Source Sans Pro"/>
              </a:rPr>
              <a:t>) as month,</a:t>
            </a:r>
          </a:p>
          <a:p>
            <a:pPr algn="just">
              <a:lnSpc>
                <a:spcPts val="3280"/>
              </a:lnSpc>
              <a:spcBef>
                <a:spcPct val="0"/>
              </a:spcBef>
            </a:pPr>
            <a:r>
              <a:rPr lang="en-US" sz="2982" dirty="0">
                <a:solidFill>
                  <a:srgbClr val="456874"/>
                </a:solidFill>
                <a:latin typeface="Source Sans Pro"/>
              </a:rPr>
              <a:t>    count(*) as </a:t>
            </a:r>
            <a:r>
              <a:rPr lang="en-US" sz="2982" dirty="0" err="1">
                <a:solidFill>
                  <a:srgbClr val="456874"/>
                </a:solidFill>
                <a:latin typeface="Source Sans Pro"/>
              </a:rPr>
              <a:t>total_orders</a:t>
            </a:r>
            <a:r>
              <a:rPr lang="en-US" sz="2982" dirty="0">
                <a:solidFill>
                  <a:srgbClr val="456874"/>
                </a:solidFill>
                <a:latin typeface="Source Sans Pro"/>
              </a:rPr>
              <a:t>,</a:t>
            </a:r>
          </a:p>
          <a:p>
            <a:pPr algn="just">
              <a:lnSpc>
                <a:spcPts val="3280"/>
              </a:lnSpc>
              <a:spcBef>
                <a:spcPct val="0"/>
              </a:spcBef>
            </a:pPr>
            <a:r>
              <a:rPr lang="en-US" sz="2982" dirty="0">
                <a:solidFill>
                  <a:srgbClr val="456874"/>
                </a:solidFill>
                <a:latin typeface="Source Sans Pro"/>
              </a:rPr>
              <a:t>    sum(case when </a:t>
            </a:r>
            <a:r>
              <a:rPr lang="en-US" sz="2982" dirty="0" err="1">
                <a:solidFill>
                  <a:srgbClr val="456874"/>
                </a:solidFill>
                <a:latin typeface="Source Sans Pro"/>
              </a:rPr>
              <a:t>order_type</a:t>
            </a:r>
            <a:r>
              <a:rPr lang="en-US" sz="2982" dirty="0">
                <a:solidFill>
                  <a:srgbClr val="456874"/>
                </a:solidFill>
                <a:latin typeface="Source Sans Pro"/>
              </a:rPr>
              <a:t> = 'return' then 1 else 0 end) as       </a:t>
            </a:r>
            <a:r>
              <a:rPr lang="en-US" sz="2982" dirty="0" err="1">
                <a:solidFill>
                  <a:srgbClr val="456874"/>
                </a:solidFill>
                <a:latin typeface="Source Sans Pro"/>
              </a:rPr>
              <a:t>returned_orders</a:t>
            </a:r>
            <a:r>
              <a:rPr lang="en-US" sz="2982" dirty="0">
                <a:solidFill>
                  <a:srgbClr val="456874"/>
                </a:solidFill>
                <a:latin typeface="Source Sans Pro"/>
              </a:rPr>
              <a:t>,</a:t>
            </a:r>
          </a:p>
          <a:p>
            <a:pPr algn="just">
              <a:lnSpc>
                <a:spcPts val="3280"/>
              </a:lnSpc>
              <a:spcBef>
                <a:spcPct val="0"/>
              </a:spcBef>
            </a:pPr>
            <a:r>
              <a:rPr lang="en-US" sz="2982" dirty="0">
                <a:solidFill>
                  <a:srgbClr val="456874"/>
                </a:solidFill>
                <a:latin typeface="Source Sans Pro"/>
              </a:rPr>
              <a:t>    (100.0 * sum(case when </a:t>
            </a:r>
            <a:r>
              <a:rPr lang="en-US" sz="2982" dirty="0" err="1">
                <a:solidFill>
                  <a:srgbClr val="456874"/>
                </a:solidFill>
                <a:latin typeface="Source Sans Pro"/>
              </a:rPr>
              <a:t>order_type</a:t>
            </a:r>
            <a:r>
              <a:rPr lang="en-US" sz="2982" dirty="0">
                <a:solidFill>
                  <a:srgbClr val="456874"/>
                </a:solidFill>
                <a:latin typeface="Source Sans Pro"/>
              </a:rPr>
              <a:t> = 'return' then 1 else 0 end)) / sum(case when </a:t>
            </a:r>
            <a:r>
              <a:rPr lang="en-US" sz="2982" dirty="0" err="1">
                <a:solidFill>
                  <a:srgbClr val="456874"/>
                </a:solidFill>
                <a:latin typeface="Source Sans Pro"/>
              </a:rPr>
              <a:t>order_type</a:t>
            </a:r>
            <a:r>
              <a:rPr lang="en-US" sz="2982" dirty="0">
                <a:solidFill>
                  <a:srgbClr val="456874"/>
                </a:solidFill>
                <a:latin typeface="Source Sans Pro"/>
              </a:rPr>
              <a:t>="buy" then 1 else 0 end) as </a:t>
            </a:r>
            <a:r>
              <a:rPr lang="en-US" sz="2982" dirty="0" err="1">
                <a:solidFill>
                  <a:srgbClr val="456874"/>
                </a:solidFill>
                <a:latin typeface="Source Sans Pro"/>
              </a:rPr>
              <a:t>return_rate</a:t>
            </a:r>
            <a:endParaRPr lang="en-US" sz="2982" dirty="0">
              <a:solidFill>
                <a:srgbClr val="456874"/>
              </a:solidFill>
              <a:latin typeface="Source Sans Pro"/>
            </a:endParaRPr>
          </a:p>
          <a:p>
            <a:pPr algn="just">
              <a:lnSpc>
                <a:spcPts val="3280"/>
              </a:lnSpc>
              <a:spcBef>
                <a:spcPct val="0"/>
              </a:spcBef>
            </a:pPr>
            <a:r>
              <a:rPr lang="en-US" sz="2982" dirty="0">
                <a:solidFill>
                  <a:srgbClr val="456874"/>
                </a:solidFill>
                <a:latin typeface="Source Sans Pro"/>
              </a:rPr>
              <a:t>from </a:t>
            </a:r>
          </a:p>
          <a:p>
            <a:pPr algn="just">
              <a:lnSpc>
                <a:spcPts val="3280"/>
              </a:lnSpc>
              <a:spcBef>
                <a:spcPct val="0"/>
              </a:spcBef>
            </a:pPr>
            <a:r>
              <a:rPr lang="en-US" sz="2982" dirty="0">
                <a:solidFill>
                  <a:srgbClr val="456874"/>
                </a:solidFill>
                <a:latin typeface="Source Sans Pro"/>
              </a:rPr>
              <a:t>    orders</a:t>
            </a:r>
          </a:p>
          <a:p>
            <a:pPr algn="just">
              <a:lnSpc>
                <a:spcPts val="3280"/>
              </a:lnSpc>
              <a:spcBef>
                <a:spcPct val="0"/>
              </a:spcBef>
            </a:pPr>
            <a:r>
              <a:rPr lang="en-US" sz="2982" dirty="0">
                <a:solidFill>
                  <a:srgbClr val="456874"/>
                </a:solidFill>
                <a:latin typeface="Source Sans Pro"/>
              </a:rPr>
              <a:t>group by</a:t>
            </a:r>
          </a:p>
          <a:p>
            <a:pPr algn="just">
              <a:lnSpc>
                <a:spcPts val="3280"/>
              </a:lnSpc>
              <a:spcBef>
                <a:spcPct val="0"/>
              </a:spcBef>
            </a:pPr>
            <a:r>
              <a:rPr lang="en-US" sz="2982" dirty="0">
                <a:solidFill>
                  <a:srgbClr val="456874"/>
                </a:solidFill>
                <a:latin typeface="Source Sans Pro"/>
              </a:rPr>
              <a:t>    month(</a:t>
            </a:r>
            <a:r>
              <a:rPr lang="en-US" sz="2982" dirty="0" err="1">
                <a:solidFill>
                  <a:srgbClr val="456874"/>
                </a:solidFill>
                <a:latin typeface="Source Sans Pro"/>
              </a:rPr>
              <a:t>order_date</a:t>
            </a:r>
            <a:r>
              <a:rPr lang="en-US" sz="2982" dirty="0">
                <a:solidFill>
                  <a:srgbClr val="456874"/>
                </a:solidFill>
                <a:latin typeface="Source Sans Pro"/>
              </a:rPr>
              <a:t>);</a:t>
            </a:r>
          </a:p>
        </p:txBody>
      </p:sp>
      <p:sp>
        <p:nvSpPr>
          <p:cNvPr id="4" name="TextBox 4"/>
          <p:cNvSpPr txBox="1"/>
          <p:nvPr/>
        </p:nvSpPr>
        <p:spPr>
          <a:xfrm>
            <a:off x="366589" y="155365"/>
            <a:ext cx="16892711" cy="1651421"/>
          </a:xfrm>
          <a:prstGeom prst="rect">
            <a:avLst/>
          </a:prstGeom>
        </p:spPr>
        <p:txBody>
          <a:bodyPr lIns="0" tIns="0" rIns="0" bIns="0" rtlCol="0" anchor="t">
            <a:spAutoFit/>
          </a:bodyPr>
          <a:lstStyle/>
          <a:p>
            <a:pPr marL="0" lvl="0" indent="0">
              <a:lnSpc>
                <a:spcPts val="6626"/>
              </a:lnSpc>
              <a:spcBef>
                <a:spcPct val="0"/>
              </a:spcBef>
            </a:pPr>
            <a:r>
              <a:rPr lang="en-US" sz="4733" dirty="0">
                <a:solidFill>
                  <a:srgbClr val="456874"/>
                </a:solidFill>
                <a:latin typeface="Source Sans Pro Bold"/>
              </a:rPr>
              <a:t>10) How many total orders were there in each month and how many of them were returned? Add a column for return rate too.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TextBox 2"/>
          <p:cNvSpPr txBox="1"/>
          <p:nvPr/>
        </p:nvSpPr>
        <p:spPr>
          <a:xfrm>
            <a:off x="1588095" y="2415585"/>
            <a:ext cx="15111809" cy="5216529"/>
          </a:xfrm>
          <a:prstGeom prst="rect">
            <a:avLst/>
          </a:prstGeom>
        </p:spPr>
        <p:txBody>
          <a:bodyPr lIns="0" tIns="0" rIns="0" bIns="0" rtlCol="0" anchor="t">
            <a:spAutoFit/>
          </a:bodyPr>
          <a:lstStyle/>
          <a:p>
            <a:pPr algn="ctr">
              <a:lnSpc>
                <a:spcPts val="20350"/>
              </a:lnSpc>
            </a:pPr>
            <a:r>
              <a:rPr lang="en-US" sz="18500">
                <a:solidFill>
                  <a:srgbClr val="FFFFFF"/>
                </a:solidFill>
                <a:latin typeface="Source Sans Pro Bold"/>
              </a:rPr>
              <a:t>JOIN 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3" name="TextBox 3"/>
          <p:cNvSpPr txBox="1"/>
          <p:nvPr/>
        </p:nvSpPr>
        <p:spPr>
          <a:xfrm>
            <a:off x="366590" y="2448298"/>
            <a:ext cx="17454904" cy="7343401"/>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nSpc>
                <a:spcPts val="3280"/>
              </a:lnSpc>
              <a:spcBef>
                <a:spcPct val="0"/>
              </a:spcBef>
            </a:pPr>
            <a:r>
              <a:rPr lang="en-US" sz="2982" dirty="0">
                <a:solidFill>
                  <a:srgbClr val="456874"/>
                </a:solidFill>
                <a:latin typeface="Source Sans Pro Bold"/>
              </a:rPr>
              <a:t>SYNTAX </a:t>
            </a:r>
          </a:p>
          <a:p>
            <a:pPr algn="just">
              <a:lnSpc>
                <a:spcPts val="3280"/>
              </a:lnSpc>
              <a:spcBef>
                <a:spcPct val="0"/>
              </a:spcBef>
            </a:pPr>
            <a:endParaRPr lang="en-US" sz="2982" dirty="0">
              <a:solidFill>
                <a:srgbClr val="456874"/>
              </a:solidFill>
              <a:latin typeface="Source Sans Pro Bold"/>
            </a:endParaRPr>
          </a:p>
          <a:p>
            <a:pPr algn="just">
              <a:lnSpc>
                <a:spcPts val="3280"/>
              </a:lnSpc>
              <a:spcBef>
                <a:spcPct val="0"/>
              </a:spcBef>
            </a:pPr>
            <a:r>
              <a:rPr lang="en-US" sz="2982" dirty="0">
                <a:solidFill>
                  <a:srgbClr val="456874"/>
                </a:solidFill>
                <a:latin typeface="Source Sans Pro"/>
              </a:rPr>
              <a:t>alter table </a:t>
            </a:r>
          </a:p>
          <a:p>
            <a:pPr algn="just">
              <a:lnSpc>
                <a:spcPts val="3280"/>
              </a:lnSpc>
              <a:spcBef>
                <a:spcPct val="0"/>
              </a:spcBef>
            </a:pPr>
            <a:r>
              <a:rPr lang="en-US" sz="2982" dirty="0">
                <a:solidFill>
                  <a:srgbClr val="456874"/>
                </a:solidFill>
                <a:latin typeface="Source Sans Pro"/>
              </a:rPr>
              <a:t>    products</a:t>
            </a:r>
          </a:p>
          <a:p>
            <a:pPr algn="just">
              <a:lnSpc>
                <a:spcPts val="3280"/>
              </a:lnSpc>
              <a:spcBef>
                <a:spcPct val="0"/>
              </a:spcBef>
            </a:pPr>
            <a:r>
              <a:rPr lang="en-US" sz="2982" dirty="0">
                <a:solidFill>
                  <a:srgbClr val="456874"/>
                </a:solidFill>
                <a:latin typeface="Source Sans Pro"/>
              </a:rPr>
              <a:t>rename column </a:t>
            </a:r>
          </a:p>
          <a:p>
            <a:pPr algn="just">
              <a:lnSpc>
                <a:spcPts val="3280"/>
              </a:lnSpc>
              <a:spcBef>
                <a:spcPct val="0"/>
              </a:spcBef>
            </a:pPr>
            <a:r>
              <a:rPr lang="en-US" sz="2982" dirty="0">
                <a:solidFill>
                  <a:srgbClr val="456874"/>
                </a:solidFill>
                <a:latin typeface="Source Sans Pro"/>
              </a:rPr>
              <a:t>    </a:t>
            </a:r>
            <a:r>
              <a:rPr lang="en-US" sz="2982" dirty="0" err="1">
                <a:solidFill>
                  <a:srgbClr val="456874"/>
                </a:solidFill>
                <a:latin typeface="Source Sans Pro"/>
              </a:rPr>
              <a:t>MyUnknownColumn</a:t>
            </a:r>
            <a:r>
              <a:rPr lang="en-US" sz="2982" dirty="0">
                <a:solidFill>
                  <a:srgbClr val="456874"/>
                </a:solidFill>
                <a:latin typeface="Source Sans Pro"/>
              </a:rPr>
              <a:t> to </a:t>
            </a:r>
            <a:r>
              <a:rPr lang="en-US" sz="2982" dirty="0" err="1">
                <a:solidFill>
                  <a:srgbClr val="456874"/>
                </a:solidFill>
                <a:latin typeface="Source Sans Pro"/>
              </a:rPr>
              <a:t>product_id</a:t>
            </a:r>
            <a:r>
              <a:rPr lang="en-US" sz="2982" dirty="0">
                <a:solidFill>
                  <a:srgbClr val="456874"/>
                </a:solidFill>
                <a:latin typeface="Source Sans Pro"/>
              </a:rPr>
              <a:t>;</a:t>
            </a:r>
          </a:p>
          <a:p>
            <a:pPr algn="just">
              <a:lnSpc>
                <a:spcPts val="3280"/>
              </a:lnSpc>
              <a:spcBef>
                <a:spcPct val="0"/>
              </a:spcBef>
            </a:pPr>
            <a:r>
              <a:rPr lang="en-US" sz="2982" dirty="0">
                <a:solidFill>
                  <a:srgbClr val="456874"/>
                </a:solidFill>
                <a:latin typeface="Source Sans Pro"/>
              </a:rPr>
              <a:t>    </a:t>
            </a:r>
          </a:p>
          <a:p>
            <a:pPr algn="just">
              <a:lnSpc>
                <a:spcPts val="3280"/>
              </a:lnSpc>
              <a:spcBef>
                <a:spcPct val="0"/>
              </a:spcBef>
            </a:pPr>
            <a:r>
              <a:rPr lang="en-US" sz="2982" dirty="0">
                <a:solidFill>
                  <a:srgbClr val="456874"/>
                </a:solidFill>
                <a:latin typeface="Source Sans Pro"/>
              </a:rPr>
              <a:t>select </a:t>
            </a:r>
          </a:p>
          <a:p>
            <a:pPr algn="just">
              <a:lnSpc>
                <a:spcPts val="3280"/>
              </a:lnSpc>
              <a:spcBef>
                <a:spcPct val="0"/>
              </a:spcBef>
            </a:pPr>
            <a:r>
              <a:rPr lang="en-US" sz="2982" dirty="0">
                <a:solidFill>
                  <a:srgbClr val="456874"/>
                </a:solidFill>
                <a:latin typeface="Source Sans Pro"/>
              </a:rPr>
              <a:t>    </a:t>
            </a:r>
            <a:r>
              <a:rPr lang="en-US" sz="2982" dirty="0" err="1">
                <a:solidFill>
                  <a:srgbClr val="456874"/>
                </a:solidFill>
                <a:latin typeface="Source Sans Pro"/>
              </a:rPr>
              <a:t>products.brand</a:t>
            </a:r>
            <a:r>
              <a:rPr lang="en-US" sz="2982" dirty="0">
                <a:solidFill>
                  <a:srgbClr val="456874"/>
                </a:solidFill>
                <a:latin typeface="Source Sans Pro"/>
              </a:rPr>
              <a:t>,</a:t>
            </a:r>
          </a:p>
          <a:p>
            <a:pPr algn="just">
              <a:lnSpc>
                <a:spcPts val="3280"/>
              </a:lnSpc>
              <a:spcBef>
                <a:spcPct val="0"/>
              </a:spcBef>
            </a:pPr>
            <a:r>
              <a:rPr lang="en-US" sz="2982" dirty="0">
                <a:solidFill>
                  <a:srgbClr val="456874"/>
                </a:solidFill>
                <a:latin typeface="Source Sans Pro"/>
              </a:rPr>
              <a:t>    sum(</a:t>
            </a:r>
            <a:r>
              <a:rPr lang="en-US" sz="2982" dirty="0" err="1">
                <a:solidFill>
                  <a:srgbClr val="456874"/>
                </a:solidFill>
                <a:latin typeface="Source Sans Pro"/>
              </a:rPr>
              <a:t>orders.tot_units</a:t>
            </a:r>
            <a:r>
              <a:rPr lang="en-US" sz="2982" dirty="0">
                <a:solidFill>
                  <a:srgbClr val="456874"/>
                </a:solidFill>
                <a:latin typeface="Source Sans Pro"/>
              </a:rPr>
              <a:t>) as </a:t>
            </a:r>
            <a:r>
              <a:rPr lang="en-US" sz="2982" dirty="0" err="1">
                <a:solidFill>
                  <a:srgbClr val="456874"/>
                </a:solidFill>
                <a:latin typeface="Source Sans Pro"/>
              </a:rPr>
              <a:t>total_units_sold</a:t>
            </a:r>
            <a:r>
              <a:rPr lang="en-US" sz="2982" dirty="0">
                <a:solidFill>
                  <a:srgbClr val="456874"/>
                </a:solidFill>
                <a:latin typeface="Source Sans Pro"/>
              </a:rPr>
              <a:t>,</a:t>
            </a:r>
          </a:p>
          <a:p>
            <a:pPr algn="just">
              <a:lnSpc>
                <a:spcPts val="3280"/>
              </a:lnSpc>
              <a:spcBef>
                <a:spcPct val="0"/>
              </a:spcBef>
            </a:pPr>
            <a:r>
              <a:rPr lang="en-US" sz="2982" dirty="0">
                <a:solidFill>
                  <a:srgbClr val="456874"/>
                </a:solidFill>
                <a:latin typeface="Source Sans Pro"/>
              </a:rPr>
              <a:t>    sum(case when </a:t>
            </a:r>
            <a:r>
              <a:rPr lang="en-US" sz="2982" dirty="0" err="1">
                <a:solidFill>
                  <a:srgbClr val="456874"/>
                </a:solidFill>
                <a:latin typeface="Source Sans Pro"/>
              </a:rPr>
              <a:t>orders.order_type</a:t>
            </a:r>
            <a:r>
              <a:rPr lang="en-US" sz="2982" dirty="0">
                <a:solidFill>
                  <a:srgbClr val="456874"/>
                </a:solidFill>
                <a:latin typeface="Source Sans Pro"/>
              </a:rPr>
              <a:t> = "return" then </a:t>
            </a:r>
            <a:r>
              <a:rPr lang="en-US" sz="2982" dirty="0" err="1">
                <a:solidFill>
                  <a:srgbClr val="456874"/>
                </a:solidFill>
                <a:latin typeface="Source Sans Pro"/>
              </a:rPr>
              <a:t>orders.tot_units</a:t>
            </a:r>
            <a:r>
              <a:rPr lang="en-US" sz="2982" dirty="0">
                <a:solidFill>
                  <a:srgbClr val="456874"/>
                </a:solidFill>
                <a:latin typeface="Source Sans Pro"/>
              </a:rPr>
              <a:t> else 0 end) as </a:t>
            </a:r>
            <a:r>
              <a:rPr lang="en-US" sz="2982" dirty="0" err="1">
                <a:solidFill>
                  <a:srgbClr val="456874"/>
                </a:solidFill>
                <a:latin typeface="Source Sans Pro"/>
              </a:rPr>
              <a:t>total_returned_units</a:t>
            </a:r>
            <a:endParaRPr lang="en-US" sz="2982" dirty="0">
              <a:solidFill>
                <a:srgbClr val="456874"/>
              </a:solidFill>
              <a:latin typeface="Source Sans Pro"/>
            </a:endParaRPr>
          </a:p>
          <a:p>
            <a:pPr algn="just">
              <a:lnSpc>
                <a:spcPts val="3280"/>
              </a:lnSpc>
              <a:spcBef>
                <a:spcPct val="0"/>
              </a:spcBef>
            </a:pPr>
            <a:r>
              <a:rPr lang="en-US" sz="2982" dirty="0">
                <a:solidFill>
                  <a:srgbClr val="456874"/>
                </a:solidFill>
                <a:latin typeface="Source Sans Pro"/>
              </a:rPr>
              <a:t>from </a:t>
            </a:r>
          </a:p>
          <a:p>
            <a:pPr algn="just">
              <a:lnSpc>
                <a:spcPts val="3280"/>
              </a:lnSpc>
              <a:spcBef>
                <a:spcPct val="0"/>
              </a:spcBef>
            </a:pPr>
            <a:r>
              <a:rPr lang="en-US" sz="2982" dirty="0">
                <a:solidFill>
                  <a:srgbClr val="456874"/>
                </a:solidFill>
                <a:latin typeface="Source Sans Pro"/>
              </a:rPr>
              <a:t>    products</a:t>
            </a:r>
          </a:p>
          <a:p>
            <a:pPr algn="just">
              <a:lnSpc>
                <a:spcPts val="3280"/>
              </a:lnSpc>
              <a:spcBef>
                <a:spcPct val="0"/>
              </a:spcBef>
            </a:pPr>
            <a:r>
              <a:rPr lang="en-US" sz="2982" dirty="0">
                <a:solidFill>
                  <a:srgbClr val="456874"/>
                </a:solidFill>
                <a:latin typeface="Source Sans Pro"/>
              </a:rPr>
              <a:t>left join </a:t>
            </a:r>
          </a:p>
          <a:p>
            <a:pPr algn="just">
              <a:lnSpc>
                <a:spcPts val="3280"/>
              </a:lnSpc>
              <a:spcBef>
                <a:spcPct val="0"/>
              </a:spcBef>
            </a:pPr>
            <a:r>
              <a:rPr lang="en-US" sz="2982" dirty="0">
                <a:solidFill>
                  <a:srgbClr val="456874"/>
                </a:solidFill>
                <a:latin typeface="Source Sans Pro"/>
              </a:rPr>
              <a:t>    orders on </a:t>
            </a:r>
            <a:r>
              <a:rPr lang="en-US" sz="2982" dirty="0" err="1">
                <a:solidFill>
                  <a:srgbClr val="456874"/>
                </a:solidFill>
                <a:latin typeface="Source Sans Pro"/>
              </a:rPr>
              <a:t>products.product_id</a:t>
            </a:r>
            <a:r>
              <a:rPr lang="en-US" sz="2982" dirty="0">
                <a:solidFill>
                  <a:srgbClr val="456874"/>
                </a:solidFill>
                <a:latin typeface="Source Sans Pro"/>
              </a:rPr>
              <a:t> = </a:t>
            </a:r>
            <a:r>
              <a:rPr lang="en-US" sz="2982" dirty="0" err="1">
                <a:solidFill>
                  <a:srgbClr val="456874"/>
                </a:solidFill>
                <a:latin typeface="Source Sans Pro"/>
              </a:rPr>
              <a:t>orders.product_id</a:t>
            </a:r>
            <a:endParaRPr lang="en-US" sz="2982" dirty="0">
              <a:solidFill>
                <a:srgbClr val="456874"/>
              </a:solidFill>
              <a:latin typeface="Source Sans Pro"/>
            </a:endParaRPr>
          </a:p>
          <a:p>
            <a:pPr algn="just">
              <a:lnSpc>
                <a:spcPts val="3280"/>
              </a:lnSpc>
              <a:spcBef>
                <a:spcPct val="0"/>
              </a:spcBef>
            </a:pPr>
            <a:r>
              <a:rPr lang="en-US" sz="2982" dirty="0">
                <a:solidFill>
                  <a:srgbClr val="456874"/>
                </a:solidFill>
                <a:latin typeface="Source Sans Pro"/>
              </a:rPr>
              <a:t>group by</a:t>
            </a:r>
          </a:p>
          <a:p>
            <a:pPr algn="just">
              <a:lnSpc>
                <a:spcPts val="3280"/>
              </a:lnSpc>
              <a:spcBef>
                <a:spcPct val="0"/>
              </a:spcBef>
            </a:pPr>
            <a:r>
              <a:rPr lang="en-US" sz="2982" dirty="0">
                <a:solidFill>
                  <a:srgbClr val="456874"/>
                </a:solidFill>
                <a:latin typeface="Source Sans Pro"/>
              </a:rPr>
              <a:t>    </a:t>
            </a:r>
            <a:r>
              <a:rPr lang="en-US" sz="2982" dirty="0" err="1">
                <a:solidFill>
                  <a:srgbClr val="456874"/>
                </a:solidFill>
                <a:latin typeface="Source Sans Pro"/>
              </a:rPr>
              <a:t>products.brand</a:t>
            </a:r>
            <a:r>
              <a:rPr lang="en-US" sz="2982" dirty="0">
                <a:solidFill>
                  <a:srgbClr val="456874"/>
                </a:solidFill>
                <a:latin typeface="Source Sans Pro"/>
              </a:rPr>
              <a:t>;</a:t>
            </a:r>
          </a:p>
        </p:txBody>
      </p:sp>
      <p:sp>
        <p:nvSpPr>
          <p:cNvPr id="2" name="Freeform 2"/>
          <p:cNvSpPr/>
          <p:nvPr/>
        </p:nvSpPr>
        <p:spPr>
          <a:xfrm>
            <a:off x="8001000" y="2705100"/>
            <a:ext cx="9575143" cy="1876946"/>
          </a:xfrm>
          <a:custGeom>
            <a:avLst/>
            <a:gdLst/>
            <a:ahLst/>
            <a:cxnLst/>
            <a:rect l="l" t="t" r="r" b="b"/>
            <a:pathLst>
              <a:path w="9575143" h="1876946">
                <a:moveTo>
                  <a:pt x="0" y="0"/>
                </a:moveTo>
                <a:lnTo>
                  <a:pt x="9575144" y="0"/>
                </a:lnTo>
                <a:lnTo>
                  <a:pt x="9575144" y="1876946"/>
                </a:lnTo>
                <a:lnTo>
                  <a:pt x="0" y="1876946"/>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366589" y="155365"/>
            <a:ext cx="16892711" cy="1651421"/>
          </a:xfrm>
          <a:prstGeom prst="rect">
            <a:avLst/>
          </a:prstGeom>
        </p:spPr>
        <p:txBody>
          <a:bodyPr lIns="0" tIns="0" rIns="0" bIns="0" rtlCol="0" anchor="t">
            <a:spAutoFit/>
          </a:bodyPr>
          <a:lstStyle/>
          <a:p>
            <a:pPr marL="0" lvl="0" indent="0" algn="ctr">
              <a:lnSpc>
                <a:spcPts val="6626"/>
              </a:lnSpc>
              <a:spcBef>
                <a:spcPct val="0"/>
              </a:spcBef>
            </a:pPr>
            <a:r>
              <a:rPr lang="en-US" sz="4733" dirty="0">
                <a:solidFill>
                  <a:srgbClr val="456874"/>
                </a:solidFill>
                <a:latin typeface="Source Sans Pro Bold"/>
              </a:rPr>
              <a:t>11) How many units have been sold by each brand? Also get total returned units for each brand.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8915400" y="4000500"/>
            <a:ext cx="9227306" cy="3516536"/>
          </a:xfrm>
          <a:custGeom>
            <a:avLst/>
            <a:gdLst/>
            <a:ahLst/>
            <a:cxnLst/>
            <a:rect l="l" t="t" r="r" b="b"/>
            <a:pathLst>
              <a:path w="9879582" h="3654738">
                <a:moveTo>
                  <a:pt x="0" y="0"/>
                </a:moveTo>
                <a:lnTo>
                  <a:pt x="9879582" y="0"/>
                </a:lnTo>
                <a:lnTo>
                  <a:pt x="9879582" y="3654738"/>
                </a:lnTo>
                <a:lnTo>
                  <a:pt x="0" y="365473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44466" y="2019299"/>
            <a:ext cx="8418534" cy="8112335"/>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nSpc>
                <a:spcPts val="3280"/>
              </a:lnSpc>
              <a:spcBef>
                <a:spcPct val="0"/>
              </a:spcBef>
            </a:pPr>
            <a:r>
              <a:rPr lang="en-US" sz="2982" dirty="0">
                <a:solidFill>
                  <a:srgbClr val="456874"/>
                </a:solidFill>
                <a:latin typeface="Source Sans Pro Bold"/>
              </a:rPr>
              <a:t>SYNTAX </a:t>
            </a:r>
          </a:p>
          <a:p>
            <a:pPr>
              <a:lnSpc>
                <a:spcPts val="3280"/>
              </a:lnSpc>
              <a:spcBef>
                <a:spcPct val="0"/>
              </a:spcBef>
            </a:pPr>
            <a:endParaRPr lang="en-US" sz="2982" dirty="0">
              <a:solidFill>
                <a:srgbClr val="456874"/>
              </a:solidFill>
              <a:latin typeface="Source Sans Pro Bold"/>
            </a:endParaRPr>
          </a:p>
          <a:p>
            <a:pPr>
              <a:lnSpc>
                <a:spcPts val="3280"/>
              </a:lnSpc>
              <a:spcBef>
                <a:spcPct val="0"/>
              </a:spcBef>
            </a:pPr>
            <a:r>
              <a:rPr lang="en-US" sz="2982" dirty="0">
                <a:solidFill>
                  <a:srgbClr val="456874"/>
                </a:solidFill>
                <a:latin typeface="Source Sans Pro"/>
              </a:rPr>
              <a:t>select </a:t>
            </a:r>
          </a:p>
          <a:p>
            <a:pPr>
              <a:lnSpc>
                <a:spcPts val="3280"/>
              </a:lnSpc>
              <a:spcBef>
                <a:spcPct val="0"/>
              </a:spcBef>
            </a:pPr>
            <a:r>
              <a:rPr lang="en-US" sz="2982" dirty="0">
                <a:solidFill>
                  <a:srgbClr val="456874"/>
                </a:solidFill>
                <a:latin typeface="Source Sans Pro"/>
              </a:rPr>
              <a:t>     count(distinct </a:t>
            </a:r>
            <a:r>
              <a:rPr lang="en-US" sz="2982" dirty="0" err="1">
                <a:solidFill>
                  <a:srgbClr val="456874"/>
                </a:solidFill>
                <a:latin typeface="Source Sans Pro"/>
              </a:rPr>
              <a:t>customers.cust_id</a:t>
            </a:r>
            <a:r>
              <a:rPr lang="en-US" sz="2982" dirty="0">
                <a:solidFill>
                  <a:srgbClr val="456874"/>
                </a:solidFill>
                <a:latin typeface="Source Sans Pro"/>
              </a:rPr>
              <a:t>) as </a:t>
            </a:r>
            <a:r>
              <a:rPr lang="en-US" sz="2982" dirty="0" err="1">
                <a:solidFill>
                  <a:srgbClr val="456874"/>
                </a:solidFill>
                <a:latin typeface="Source Sans Pro"/>
              </a:rPr>
              <a:t>count_of_customers</a:t>
            </a:r>
            <a:r>
              <a:rPr lang="en-US" sz="2982" dirty="0">
                <a:solidFill>
                  <a:srgbClr val="456874"/>
                </a:solidFill>
                <a:latin typeface="Source Sans Pro"/>
              </a:rPr>
              <a:t>,</a:t>
            </a:r>
          </a:p>
          <a:p>
            <a:pPr>
              <a:lnSpc>
                <a:spcPts val="3280"/>
              </a:lnSpc>
              <a:spcBef>
                <a:spcPct val="0"/>
              </a:spcBef>
            </a:pPr>
            <a:r>
              <a:rPr lang="en-US" sz="2982" dirty="0">
                <a:solidFill>
                  <a:srgbClr val="456874"/>
                </a:solidFill>
                <a:latin typeface="Source Sans Pro Bold"/>
              </a:rPr>
              <a:t>     </a:t>
            </a:r>
            <a:r>
              <a:rPr lang="en-US" sz="2982" dirty="0">
                <a:solidFill>
                  <a:srgbClr val="456874"/>
                </a:solidFill>
                <a:latin typeface="Source Sans Pro"/>
              </a:rPr>
              <a:t>count(distinct </a:t>
            </a:r>
            <a:r>
              <a:rPr lang="en-US" sz="2982" dirty="0" err="1">
                <a:solidFill>
                  <a:srgbClr val="456874"/>
                </a:solidFill>
                <a:latin typeface="Source Sans Pro"/>
              </a:rPr>
              <a:t>delivery_person.delivery_person_id</a:t>
            </a:r>
            <a:r>
              <a:rPr lang="en-US" sz="2982" dirty="0">
                <a:solidFill>
                  <a:srgbClr val="456874"/>
                </a:solidFill>
                <a:latin typeface="Source Sans Pro"/>
              </a:rPr>
              <a:t>) as </a:t>
            </a:r>
            <a:r>
              <a:rPr lang="en-US" sz="2982" dirty="0" err="1">
                <a:solidFill>
                  <a:srgbClr val="456874"/>
                </a:solidFill>
                <a:latin typeface="Source Sans Pro"/>
              </a:rPr>
              <a:t>count_of_delivery_person</a:t>
            </a:r>
            <a:r>
              <a:rPr lang="en-US" sz="2982" dirty="0">
                <a:solidFill>
                  <a:srgbClr val="456874"/>
                </a:solidFill>
                <a:latin typeface="Source Sans Pro"/>
              </a:rPr>
              <a:t>,</a:t>
            </a:r>
          </a:p>
          <a:p>
            <a:pPr>
              <a:lnSpc>
                <a:spcPts val="3280"/>
              </a:lnSpc>
              <a:spcBef>
                <a:spcPct val="0"/>
              </a:spcBef>
            </a:pPr>
            <a:r>
              <a:rPr lang="en-US" sz="2982" dirty="0">
                <a:solidFill>
                  <a:srgbClr val="456874"/>
                </a:solidFill>
                <a:latin typeface="Source Sans Pro Bold"/>
              </a:rPr>
              <a:t>      </a:t>
            </a:r>
            <a:r>
              <a:rPr lang="en-US" sz="2982" dirty="0" err="1">
                <a:solidFill>
                  <a:srgbClr val="456874"/>
                </a:solidFill>
                <a:latin typeface="Source Sans Pro"/>
              </a:rPr>
              <a:t>pincode.state</a:t>
            </a:r>
            <a:endParaRPr lang="en-US" sz="2982" dirty="0">
              <a:solidFill>
                <a:srgbClr val="456874"/>
              </a:solidFill>
              <a:latin typeface="Source Sans Pro"/>
            </a:endParaRPr>
          </a:p>
          <a:p>
            <a:pPr>
              <a:lnSpc>
                <a:spcPts val="3280"/>
              </a:lnSpc>
              <a:spcBef>
                <a:spcPct val="0"/>
              </a:spcBef>
            </a:pPr>
            <a:r>
              <a:rPr lang="en-US" sz="2982" dirty="0">
                <a:solidFill>
                  <a:srgbClr val="456874"/>
                </a:solidFill>
                <a:latin typeface="Source Sans Pro"/>
              </a:rPr>
              <a:t>from </a:t>
            </a:r>
          </a:p>
          <a:p>
            <a:pPr>
              <a:lnSpc>
                <a:spcPts val="3280"/>
              </a:lnSpc>
              <a:spcBef>
                <a:spcPct val="0"/>
              </a:spcBef>
            </a:pPr>
            <a:r>
              <a:rPr lang="en-US" sz="2982" dirty="0">
                <a:solidFill>
                  <a:srgbClr val="456874"/>
                </a:solidFill>
                <a:latin typeface="Source Sans Pro"/>
              </a:rPr>
              <a:t>      customers</a:t>
            </a:r>
          </a:p>
          <a:p>
            <a:pPr>
              <a:lnSpc>
                <a:spcPts val="3280"/>
              </a:lnSpc>
              <a:spcBef>
                <a:spcPct val="0"/>
              </a:spcBef>
            </a:pPr>
            <a:r>
              <a:rPr lang="en-US" sz="2982" dirty="0">
                <a:solidFill>
                  <a:srgbClr val="456874"/>
                </a:solidFill>
                <a:latin typeface="Source Sans Pro"/>
              </a:rPr>
              <a:t>left join</a:t>
            </a:r>
          </a:p>
          <a:p>
            <a:pPr>
              <a:lnSpc>
                <a:spcPts val="3280"/>
              </a:lnSpc>
              <a:spcBef>
                <a:spcPct val="0"/>
              </a:spcBef>
            </a:pPr>
            <a:r>
              <a:rPr lang="en-US" sz="2982" dirty="0">
                <a:solidFill>
                  <a:srgbClr val="456874"/>
                </a:solidFill>
                <a:latin typeface="Source Sans Pro"/>
              </a:rPr>
              <a:t>      </a:t>
            </a:r>
            <a:r>
              <a:rPr lang="en-US" sz="2982" dirty="0" err="1">
                <a:solidFill>
                  <a:srgbClr val="456874"/>
                </a:solidFill>
                <a:latin typeface="Source Sans Pro"/>
              </a:rPr>
              <a:t>delivery_person</a:t>
            </a:r>
            <a:r>
              <a:rPr lang="en-US" sz="2982" dirty="0">
                <a:solidFill>
                  <a:srgbClr val="456874"/>
                </a:solidFill>
                <a:latin typeface="Source Sans Pro"/>
              </a:rPr>
              <a:t> on </a:t>
            </a:r>
            <a:r>
              <a:rPr lang="en-US" sz="2982" dirty="0" err="1">
                <a:solidFill>
                  <a:srgbClr val="456874"/>
                </a:solidFill>
                <a:latin typeface="Source Sans Pro"/>
              </a:rPr>
              <a:t>customers.primary_pincode</a:t>
            </a:r>
            <a:r>
              <a:rPr lang="en-US" sz="2982" dirty="0">
                <a:solidFill>
                  <a:srgbClr val="456874"/>
                </a:solidFill>
                <a:latin typeface="Source Sans Pro"/>
              </a:rPr>
              <a:t> =      </a:t>
            </a:r>
            <a:r>
              <a:rPr lang="en-US" sz="2982" dirty="0" err="1">
                <a:solidFill>
                  <a:srgbClr val="456874"/>
                </a:solidFill>
                <a:latin typeface="Source Sans Pro"/>
              </a:rPr>
              <a:t>delivery_person.pincode</a:t>
            </a:r>
            <a:endParaRPr lang="en-US" sz="2982" dirty="0">
              <a:solidFill>
                <a:srgbClr val="456874"/>
              </a:solidFill>
              <a:latin typeface="Source Sans Pro"/>
            </a:endParaRPr>
          </a:p>
          <a:p>
            <a:pPr>
              <a:lnSpc>
                <a:spcPts val="3280"/>
              </a:lnSpc>
              <a:spcBef>
                <a:spcPct val="0"/>
              </a:spcBef>
            </a:pPr>
            <a:r>
              <a:rPr lang="en-US" sz="2982" dirty="0">
                <a:solidFill>
                  <a:srgbClr val="456874"/>
                </a:solidFill>
                <a:latin typeface="Source Sans Pro"/>
              </a:rPr>
              <a:t>left join </a:t>
            </a:r>
          </a:p>
          <a:p>
            <a:pPr>
              <a:lnSpc>
                <a:spcPts val="3280"/>
              </a:lnSpc>
              <a:spcBef>
                <a:spcPct val="0"/>
              </a:spcBef>
            </a:pPr>
            <a:r>
              <a:rPr lang="en-US" sz="2982" dirty="0">
                <a:solidFill>
                  <a:srgbClr val="456874"/>
                </a:solidFill>
                <a:latin typeface="Source Sans Pro"/>
              </a:rPr>
              <a:t>     </a:t>
            </a:r>
            <a:r>
              <a:rPr lang="en-US" sz="2982" dirty="0" err="1">
                <a:solidFill>
                  <a:srgbClr val="456874"/>
                </a:solidFill>
                <a:latin typeface="Source Sans Pro"/>
              </a:rPr>
              <a:t>pincode</a:t>
            </a:r>
            <a:r>
              <a:rPr lang="en-US" sz="2982" dirty="0">
                <a:solidFill>
                  <a:srgbClr val="456874"/>
                </a:solidFill>
                <a:latin typeface="Source Sans Pro"/>
              </a:rPr>
              <a:t> on </a:t>
            </a:r>
            <a:r>
              <a:rPr lang="en-US" sz="2982" dirty="0" err="1">
                <a:solidFill>
                  <a:srgbClr val="456874"/>
                </a:solidFill>
                <a:latin typeface="Source Sans Pro"/>
              </a:rPr>
              <a:t>customers.primary_pincode</a:t>
            </a:r>
            <a:r>
              <a:rPr lang="en-US" sz="2982" dirty="0">
                <a:solidFill>
                  <a:srgbClr val="456874"/>
                </a:solidFill>
                <a:latin typeface="Source Sans Pro"/>
              </a:rPr>
              <a:t> = </a:t>
            </a:r>
            <a:r>
              <a:rPr lang="en-US" sz="2982" dirty="0" err="1">
                <a:solidFill>
                  <a:srgbClr val="456874"/>
                </a:solidFill>
                <a:latin typeface="Source Sans Pro"/>
              </a:rPr>
              <a:t>pincode.pincode</a:t>
            </a:r>
            <a:r>
              <a:rPr lang="en-US" sz="2982" dirty="0">
                <a:solidFill>
                  <a:srgbClr val="456874"/>
                </a:solidFill>
                <a:latin typeface="Source Sans Pro"/>
              </a:rPr>
              <a:t> </a:t>
            </a:r>
          </a:p>
          <a:p>
            <a:pPr>
              <a:lnSpc>
                <a:spcPts val="3280"/>
              </a:lnSpc>
              <a:spcBef>
                <a:spcPct val="0"/>
              </a:spcBef>
            </a:pPr>
            <a:r>
              <a:rPr lang="en-US" sz="2982" dirty="0">
                <a:solidFill>
                  <a:srgbClr val="456874"/>
                </a:solidFill>
                <a:latin typeface="Source Sans Pro"/>
              </a:rPr>
              <a:t>group by</a:t>
            </a:r>
          </a:p>
          <a:p>
            <a:pPr>
              <a:lnSpc>
                <a:spcPts val="3280"/>
              </a:lnSpc>
              <a:spcBef>
                <a:spcPct val="0"/>
              </a:spcBef>
            </a:pPr>
            <a:r>
              <a:rPr lang="en-US" sz="2982" dirty="0">
                <a:solidFill>
                  <a:srgbClr val="456874"/>
                </a:solidFill>
                <a:latin typeface="Source Sans Pro"/>
              </a:rPr>
              <a:t>     </a:t>
            </a:r>
            <a:r>
              <a:rPr lang="en-US" sz="2982" dirty="0" err="1">
                <a:solidFill>
                  <a:srgbClr val="456874"/>
                </a:solidFill>
                <a:latin typeface="Source Sans Pro"/>
              </a:rPr>
              <a:t>pincode.state</a:t>
            </a:r>
            <a:r>
              <a:rPr lang="en-US" sz="2982" dirty="0">
                <a:solidFill>
                  <a:srgbClr val="456874"/>
                </a:solidFill>
                <a:latin typeface="Source Sans Pro"/>
              </a:rPr>
              <a:t>;</a:t>
            </a:r>
          </a:p>
        </p:txBody>
      </p:sp>
      <p:sp>
        <p:nvSpPr>
          <p:cNvPr id="4" name="TextBox 4"/>
          <p:cNvSpPr txBox="1"/>
          <p:nvPr/>
        </p:nvSpPr>
        <p:spPr>
          <a:xfrm>
            <a:off x="366589" y="155365"/>
            <a:ext cx="17354987" cy="1651421"/>
          </a:xfrm>
          <a:prstGeom prst="rect">
            <a:avLst/>
          </a:prstGeom>
        </p:spPr>
        <p:txBody>
          <a:bodyPr lIns="0" tIns="0" rIns="0" bIns="0" rtlCol="0" anchor="t">
            <a:spAutoFit/>
          </a:bodyPr>
          <a:lstStyle/>
          <a:p>
            <a:pPr marL="0" lvl="0" indent="0" algn="ctr">
              <a:lnSpc>
                <a:spcPts val="6626"/>
              </a:lnSpc>
              <a:spcBef>
                <a:spcPct val="0"/>
              </a:spcBef>
            </a:pPr>
            <a:r>
              <a:rPr lang="en-US" sz="4733" dirty="0">
                <a:solidFill>
                  <a:srgbClr val="456874"/>
                </a:solidFill>
                <a:latin typeface="Source Sans Pro Bold"/>
              </a:rPr>
              <a:t>12) How many distinct customers and delivery boys are there in each state?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TextBox 2"/>
          <p:cNvSpPr txBox="1"/>
          <p:nvPr/>
        </p:nvSpPr>
        <p:spPr>
          <a:xfrm>
            <a:off x="210167" y="1816440"/>
            <a:ext cx="17706025" cy="5539978"/>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nSpc>
                <a:spcPts val="2732"/>
              </a:lnSpc>
              <a:spcBef>
                <a:spcPct val="0"/>
              </a:spcBef>
            </a:pPr>
            <a:r>
              <a:rPr lang="en-US" sz="2400" dirty="0">
                <a:solidFill>
                  <a:srgbClr val="456874"/>
                </a:solidFill>
                <a:latin typeface="Source Sans Pro Bold"/>
              </a:rPr>
              <a:t>SYNTAX </a:t>
            </a:r>
          </a:p>
          <a:p>
            <a:pPr algn="just">
              <a:lnSpc>
                <a:spcPts val="2732"/>
              </a:lnSpc>
              <a:spcBef>
                <a:spcPct val="0"/>
              </a:spcBef>
            </a:pPr>
            <a:r>
              <a:rPr lang="en-US" sz="2400" dirty="0">
                <a:solidFill>
                  <a:srgbClr val="456874"/>
                </a:solidFill>
                <a:latin typeface="Source Sans Pro"/>
              </a:rPr>
              <a:t>select </a:t>
            </a:r>
          </a:p>
          <a:p>
            <a:pPr algn="just">
              <a:lnSpc>
                <a:spcPts val="2732"/>
              </a:lnSpc>
              <a:spcBef>
                <a:spcPct val="0"/>
              </a:spcBef>
            </a:pPr>
            <a:r>
              <a:rPr lang="en-US" sz="2400" dirty="0">
                <a:solidFill>
                  <a:srgbClr val="456874"/>
                </a:solidFill>
                <a:latin typeface="Source Sans Pro"/>
              </a:rPr>
              <a:t>    </a:t>
            </a:r>
            <a:r>
              <a:rPr lang="en-US" sz="2400" dirty="0" err="1">
                <a:solidFill>
                  <a:srgbClr val="456874"/>
                </a:solidFill>
                <a:latin typeface="Source Sans Pro"/>
              </a:rPr>
              <a:t>customers.cust_id</a:t>
            </a:r>
            <a:r>
              <a:rPr lang="en-US" sz="2400" dirty="0">
                <a:solidFill>
                  <a:srgbClr val="456874"/>
                </a:solidFill>
                <a:latin typeface="Source Sans Pro"/>
              </a:rPr>
              <a:t>,</a:t>
            </a:r>
          </a:p>
          <a:p>
            <a:pPr algn="just">
              <a:lnSpc>
                <a:spcPts val="2732"/>
              </a:lnSpc>
              <a:spcBef>
                <a:spcPct val="0"/>
              </a:spcBef>
            </a:pPr>
            <a:r>
              <a:rPr lang="en-US" sz="2400" dirty="0">
                <a:solidFill>
                  <a:srgbClr val="456874"/>
                </a:solidFill>
                <a:latin typeface="Source Sans Pro"/>
              </a:rPr>
              <a:t>    sum(</a:t>
            </a:r>
            <a:r>
              <a:rPr lang="en-US" sz="2400" dirty="0" err="1">
                <a:solidFill>
                  <a:srgbClr val="456874"/>
                </a:solidFill>
                <a:latin typeface="Source Sans Pro"/>
              </a:rPr>
              <a:t>orders.tot_units</a:t>
            </a:r>
            <a:r>
              <a:rPr lang="en-US" sz="2400" dirty="0">
                <a:solidFill>
                  <a:srgbClr val="456874"/>
                </a:solidFill>
                <a:latin typeface="Source Sans Pro"/>
              </a:rPr>
              <a:t>) as </a:t>
            </a:r>
            <a:r>
              <a:rPr lang="en-US" sz="2400" dirty="0" err="1">
                <a:solidFill>
                  <a:srgbClr val="456874"/>
                </a:solidFill>
                <a:latin typeface="Source Sans Pro"/>
              </a:rPr>
              <a:t>total_units_ordered</a:t>
            </a:r>
            <a:r>
              <a:rPr lang="en-US" sz="2400" dirty="0">
                <a:solidFill>
                  <a:srgbClr val="456874"/>
                </a:solidFill>
                <a:latin typeface="Source Sans Pro"/>
              </a:rPr>
              <a:t>,</a:t>
            </a:r>
          </a:p>
          <a:p>
            <a:pPr algn="just">
              <a:lnSpc>
                <a:spcPts val="2732"/>
              </a:lnSpc>
              <a:spcBef>
                <a:spcPct val="0"/>
              </a:spcBef>
            </a:pPr>
            <a:r>
              <a:rPr lang="en-US" sz="2400" dirty="0">
                <a:solidFill>
                  <a:srgbClr val="456874"/>
                </a:solidFill>
                <a:latin typeface="Source Sans Pro"/>
              </a:rPr>
              <a:t>    sum(case when </a:t>
            </a:r>
            <a:r>
              <a:rPr lang="en-US" sz="2400" dirty="0" err="1">
                <a:solidFill>
                  <a:srgbClr val="456874"/>
                </a:solidFill>
                <a:latin typeface="Source Sans Pro"/>
              </a:rPr>
              <a:t>orders.delivery_pincode</a:t>
            </a:r>
            <a:r>
              <a:rPr lang="en-US" sz="2400" dirty="0">
                <a:solidFill>
                  <a:srgbClr val="456874"/>
                </a:solidFill>
                <a:latin typeface="Source Sans Pro"/>
              </a:rPr>
              <a:t> = </a:t>
            </a:r>
            <a:r>
              <a:rPr lang="en-US" sz="2400" dirty="0" err="1">
                <a:solidFill>
                  <a:srgbClr val="456874"/>
                </a:solidFill>
                <a:latin typeface="Source Sans Pro"/>
              </a:rPr>
              <a:t>customers.primary_pincode</a:t>
            </a:r>
            <a:r>
              <a:rPr lang="en-US" sz="2400" dirty="0">
                <a:solidFill>
                  <a:srgbClr val="456874"/>
                </a:solidFill>
                <a:latin typeface="Source Sans Pro"/>
              </a:rPr>
              <a:t> then </a:t>
            </a:r>
            <a:r>
              <a:rPr lang="en-US" sz="2400" dirty="0" err="1">
                <a:solidFill>
                  <a:srgbClr val="456874"/>
                </a:solidFill>
                <a:latin typeface="Source Sans Pro"/>
              </a:rPr>
              <a:t>orders.tot_units</a:t>
            </a:r>
            <a:r>
              <a:rPr lang="en-US" sz="2400" dirty="0">
                <a:solidFill>
                  <a:srgbClr val="456874"/>
                </a:solidFill>
                <a:latin typeface="Source Sans Pro"/>
              </a:rPr>
              <a:t> else 0 end) as </a:t>
            </a:r>
            <a:r>
              <a:rPr lang="en-US" sz="2400" dirty="0" err="1">
                <a:solidFill>
                  <a:srgbClr val="456874"/>
                </a:solidFill>
                <a:latin typeface="Source Sans Pro"/>
              </a:rPr>
              <a:t>units_ordered_primary</a:t>
            </a:r>
            <a:r>
              <a:rPr lang="en-US" sz="2400" dirty="0">
                <a:solidFill>
                  <a:srgbClr val="456874"/>
                </a:solidFill>
                <a:latin typeface="Source Sans Pro"/>
              </a:rPr>
              <a:t>,</a:t>
            </a:r>
          </a:p>
          <a:p>
            <a:pPr algn="just">
              <a:lnSpc>
                <a:spcPts val="2732"/>
              </a:lnSpc>
              <a:spcBef>
                <a:spcPct val="0"/>
              </a:spcBef>
            </a:pPr>
            <a:r>
              <a:rPr lang="en-US" sz="2400" dirty="0">
                <a:solidFill>
                  <a:srgbClr val="456874"/>
                </a:solidFill>
                <a:latin typeface="Source Sans Pro"/>
              </a:rPr>
              <a:t>    sum(case when </a:t>
            </a:r>
            <a:r>
              <a:rPr lang="en-US" sz="2400" dirty="0" err="1">
                <a:solidFill>
                  <a:srgbClr val="456874"/>
                </a:solidFill>
                <a:latin typeface="Source Sans Pro"/>
              </a:rPr>
              <a:t>orders.delivery_pincode</a:t>
            </a:r>
            <a:r>
              <a:rPr lang="en-US" sz="2400" dirty="0">
                <a:solidFill>
                  <a:srgbClr val="456874"/>
                </a:solidFill>
                <a:latin typeface="Source Sans Pro"/>
              </a:rPr>
              <a:t> &lt;&gt; </a:t>
            </a:r>
            <a:r>
              <a:rPr lang="en-US" sz="2400" dirty="0" err="1">
                <a:solidFill>
                  <a:srgbClr val="456874"/>
                </a:solidFill>
                <a:latin typeface="Source Sans Pro"/>
              </a:rPr>
              <a:t>customers.primary_pincode</a:t>
            </a:r>
            <a:r>
              <a:rPr lang="en-US" sz="2400" dirty="0">
                <a:solidFill>
                  <a:srgbClr val="456874"/>
                </a:solidFill>
                <a:latin typeface="Source Sans Pro"/>
              </a:rPr>
              <a:t> then </a:t>
            </a:r>
            <a:r>
              <a:rPr lang="en-US" sz="2400" dirty="0" err="1">
                <a:solidFill>
                  <a:srgbClr val="456874"/>
                </a:solidFill>
                <a:latin typeface="Source Sans Pro"/>
              </a:rPr>
              <a:t>orders.tot_units</a:t>
            </a:r>
            <a:r>
              <a:rPr lang="en-US" sz="2400" dirty="0">
                <a:solidFill>
                  <a:srgbClr val="456874"/>
                </a:solidFill>
                <a:latin typeface="Source Sans Pro"/>
              </a:rPr>
              <a:t> else 0 end) as </a:t>
            </a:r>
            <a:r>
              <a:rPr lang="en-US" sz="2400" dirty="0" err="1">
                <a:solidFill>
                  <a:srgbClr val="456874"/>
                </a:solidFill>
                <a:latin typeface="Source Sans Pro"/>
              </a:rPr>
              <a:t>units_ordered_not_primary</a:t>
            </a:r>
            <a:r>
              <a:rPr lang="en-US" sz="2400" dirty="0">
                <a:solidFill>
                  <a:srgbClr val="456874"/>
                </a:solidFill>
                <a:latin typeface="Source Sans Pro"/>
              </a:rPr>
              <a:t>,</a:t>
            </a:r>
          </a:p>
          <a:p>
            <a:pPr algn="just">
              <a:lnSpc>
                <a:spcPts val="2732"/>
              </a:lnSpc>
              <a:spcBef>
                <a:spcPct val="0"/>
              </a:spcBef>
            </a:pPr>
            <a:r>
              <a:rPr lang="en-US" sz="2400" dirty="0">
                <a:solidFill>
                  <a:srgbClr val="456874"/>
                </a:solidFill>
                <a:latin typeface="Source Sans Pro"/>
              </a:rPr>
              <a:t>    (100.0 * sum(case when </a:t>
            </a:r>
            <a:r>
              <a:rPr lang="en-US" sz="2400" dirty="0" err="1">
                <a:solidFill>
                  <a:srgbClr val="456874"/>
                </a:solidFill>
                <a:latin typeface="Source Sans Pro"/>
              </a:rPr>
              <a:t>orders.delivery_pincode</a:t>
            </a:r>
            <a:r>
              <a:rPr lang="en-US" sz="2400" dirty="0">
                <a:solidFill>
                  <a:srgbClr val="456874"/>
                </a:solidFill>
                <a:latin typeface="Source Sans Pro"/>
              </a:rPr>
              <a:t> = </a:t>
            </a:r>
            <a:r>
              <a:rPr lang="en-US" sz="2400" dirty="0" err="1">
                <a:solidFill>
                  <a:srgbClr val="456874"/>
                </a:solidFill>
                <a:latin typeface="Source Sans Pro"/>
              </a:rPr>
              <a:t>customers.primary_pincode</a:t>
            </a:r>
            <a:r>
              <a:rPr lang="en-US" sz="2400" dirty="0">
                <a:solidFill>
                  <a:srgbClr val="456874"/>
                </a:solidFill>
                <a:latin typeface="Source Sans Pro"/>
              </a:rPr>
              <a:t> then </a:t>
            </a:r>
            <a:r>
              <a:rPr lang="en-US" sz="2400" dirty="0" err="1">
                <a:solidFill>
                  <a:srgbClr val="456874"/>
                </a:solidFill>
                <a:latin typeface="Source Sans Pro"/>
              </a:rPr>
              <a:t>orders.tot_units</a:t>
            </a:r>
            <a:r>
              <a:rPr lang="en-US" sz="2400" dirty="0">
                <a:solidFill>
                  <a:srgbClr val="456874"/>
                </a:solidFill>
                <a:latin typeface="Source Sans Pro"/>
              </a:rPr>
              <a:t> else 0 end)) / sum(</a:t>
            </a:r>
            <a:r>
              <a:rPr lang="en-US" sz="2400" dirty="0" err="1">
                <a:solidFill>
                  <a:srgbClr val="456874"/>
                </a:solidFill>
                <a:latin typeface="Source Sans Pro"/>
              </a:rPr>
              <a:t>orders.tot_units</a:t>
            </a:r>
            <a:r>
              <a:rPr lang="en-US" sz="2400" dirty="0">
                <a:solidFill>
                  <a:srgbClr val="456874"/>
                </a:solidFill>
                <a:latin typeface="Source Sans Pro"/>
              </a:rPr>
              <a:t>) as </a:t>
            </a:r>
            <a:r>
              <a:rPr lang="en-US" sz="2400" dirty="0" err="1">
                <a:solidFill>
                  <a:srgbClr val="456874"/>
                </a:solidFill>
                <a:latin typeface="Source Sans Pro"/>
              </a:rPr>
              <a:t>percentage_ordered_primary</a:t>
            </a:r>
            <a:endParaRPr lang="en-US" sz="2400" dirty="0">
              <a:solidFill>
                <a:srgbClr val="456874"/>
              </a:solidFill>
              <a:latin typeface="Source Sans Pro"/>
            </a:endParaRPr>
          </a:p>
          <a:p>
            <a:pPr algn="just">
              <a:lnSpc>
                <a:spcPts val="2732"/>
              </a:lnSpc>
              <a:spcBef>
                <a:spcPct val="0"/>
              </a:spcBef>
            </a:pPr>
            <a:r>
              <a:rPr lang="en-US" sz="2400" dirty="0">
                <a:solidFill>
                  <a:srgbClr val="456874"/>
                </a:solidFill>
                <a:latin typeface="Source Sans Pro"/>
              </a:rPr>
              <a:t>from </a:t>
            </a:r>
          </a:p>
          <a:p>
            <a:pPr algn="just">
              <a:lnSpc>
                <a:spcPts val="2732"/>
              </a:lnSpc>
              <a:spcBef>
                <a:spcPct val="0"/>
              </a:spcBef>
            </a:pPr>
            <a:r>
              <a:rPr lang="en-US" sz="2400" dirty="0">
                <a:solidFill>
                  <a:srgbClr val="456874"/>
                </a:solidFill>
                <a:latin typeface="Source Sans Pro"/>
              </a:rPr>
              <a:t>    orders</a:t>
            </a:r>
          </a:p>
          <a:p>
            <a:pPr algn="just">
              <a:lnSpc>
                <a:spcPts val="2732"/>
              </a:lnSpc>
              <a:spcBef>
                <a:spcPct val="0"/>
              </a:spcBef>
            </a:pPr>
            <a:r>
              <a:rPr lang="en-US" sz="2400" dirty="0">
                <a:solidFill>
                  <a:srgbClr val="456874"/>
                </a:solidFill>
                <a:latin typeface="Source Sans Pro"/>
              </a:rPr>
              <a:t>left join </a:t>
            </a:r>
          </a:p>
          <a:p>
            <a:pPr algn="just">
              <a:lnSpc>
                <a:spcPts val="2732"/>
              </a:lnSpc>
              <a:spcBef>
                <a:spcPct val="0"/>
              </a:spcBef>
            </a:pPr>
            <a:r>
              <a:rPr lang="en-US" sz="2400" dirty="0">
                <a:solidFill>
                  <a:srgbClr val="456874"/>
                </a:solidFill>
                <a:latin typeface="Source Sans Pro"/>
              </a:rPr>
              <a:t>    customers on </a:t>
            </a:r>
            <a:r>
              <a:rPr lang="en-US" sz="2400" dirty="0" err="1">
                <a:solidFill>
                  <a:srgbClr val="456874"/>
                </a:solidFill>
                <a:latin typeface="Source Sans Pro"/>
              </a:rPr>
              <a:t>orders.cust_id</a:t>
            </a:r>
            <a:r>
              <a:rPr lang="en-US" sz="2400" dirty="0">
                <a:solidFill>
                  <a:srgbClr val="456874"/>
                </a:solidFill>
                <a:latin typeface="Source Sans Pro"/>
              </a:rPr>
              <a:t> = </a:t>
            </a:r>
            <a:r>
              <a:rPr lang="en-US" sz="2400" dirty="0" err="1">
                <a:solidFill>
                  <a:srgbClr val="456874"/>
                </a:solidFill>
                <a:latin typeface="Source Sans Pro"/>
              </a:rPr>
              <a:t>customers.cust_id</a:t>
            </a:r>
            <a:endParaRPr lang="en-US" sz="2400" dirty="0">
              <a:solidFill>
                <a:srgbClr val="456874"/>
              </a:solidFill>
              <a:latin typeface="Source Sans Pro"/>
            </a:endParaRPr>
          </a:p>
          <a:p>
            <a:pPr algn="just">
              <a:lnSpc>
                <a:spcPts val="2732"/>
              </a:lnSpc>
              <a:spcBef>
                <a:spcPct val="0"/>
              </a:spcBef>
            </a:pPr>
            <a:r>
              <a:rPr lang="en-US" sz="2400" dirty="0">
                <a:solidFill>
                  <a:srgbClr val="456874"/>
                </a:solidFill>
                <a:latin typeface="Source Sans Pro"/>
              </a:rPr>
              <a:t>group by</a:t>
            </a:r>
          </a:p>
          <a:p>
            <a:pPr algn="just">
              <a:lnSpc>
                <a:spcPts val="2732"/>
              </a:lnSpc>
              <a:spcBef>
                <a:spcPct val="0"/>
              </a:spcBef>
            </a:pPr>
            <a:r>
              <a:rPr lang="en-US" sz="2400" dirty="0">
                <a:solidFill>
                  <a:srgbClr val="456874"/>
                </a:solidFill>
                <a:latin typeface="Source Sans Pro"/>
              </a:rPr>
              <a:t>    </a:t>
            </a:r>
            <a:r>
              <a:rPr lang="en-US" sz="2400" dirty="0" err="1">
                <a:solidFill>
                  <a:srgbClr val="456874"/>
                </a:solidFill>
                <a:latin typeface="Source Sans Pro"/>
              </a:rPr>
              <a:t>customers.cust_id</a:t>
            </a:r>
            <a:endParaRPr lang="en-US" sz="2400" dirty="0">
              <a:solidFill>
                <a:srgbClr val="456874"/>
              </a:solidFill>
              <a:latin typeface="Source Sans Pro"/>
            </a:endParaRPr>
          </a:p>
          <a:p>
            <a:pPr algn="just">
              <a:lnSpc>
                <a:spcPts val="2732"/>
              </a:lnSpc>
              <a:spcBef>
                <a:spcPct val="0"/>
              </a:spcBef>
            </a:pPr>
            <a:r>
              <a:rPr lang="en-US" sz="2400" dirty="0">
                <a:solidFill>
                  <a:srgbClr val="456874"/>
                </a:solidFill>
                <a:latin typeface="Source Sans Pro"/>
              </a:rPr>
              <a:t>order by</a:t>
            </a:r>
          </a:p>
          <a:p>
            <a:pPr algn="just">
              <a:lnSpc>
                <a:spcPts val="2732"/>
              </a:lnSpc>
              <a:spcBef>
                <a:spcPct val="0"/>
              </a:spcBef>
            </a:pPr>
            <a:r>
              <a:rPr lang="en-US" sz="2400" dirty="0">
                <a:solidFill>
                  <a:srgbClr val="456874"/>
                </a:solidFill>
                <a:latin typeface="Source Sans Pro"/>
              </a:rPr>
              <a:t>    </a:t>
            </a:r>
            <a:r>
              <a:rPr lang="en-US" sz="2400" dirty="0" err="1">
                <a:solidFill>
                  <a:srgbClr val="456874"/>
                </a:solidFill>
                <a:latin typeface="Source Sans Pro"/>
              </a:rPr>
              <a:t>percentage_ordered_primary</a:t>
            </a:r>
            <a:r>
              <a:rPr lang="en-US" sz="2400" dirty="0">
                <a:solidFill>
                  <a:srgbClr val="456874"/>
                </a:solidFill>
                <a:latin typeface="Source Sans Pro"/>
              </a:rPr>
              <a:t> desc;</a:t>
            </a:r>
          </a:p>
        </p:txBody>
      </p:sp>
      <p:sp>
        <p:nvSpPr>
          <p:cNvPr id="3" name="TextBox 3"/>
          <p:cNvSpPr txBox="1"/>
          <p:nvPr/>
        </p:nvSpPr>
        <p:spPr>
          <a:xfrm>
            <a:off x="97638" y="103556"/>
            <a:ext cx="18190362" cy="1526438"/>
          </a:xfrm>
          <a:prstGeom prst="rect">
            <a:avLst/>
          </a:prstGeom>
        </p:spPr>
        <p:txBody>
          <a:bodyPr lIns="0" tIns="0" rIns="0" bIns="0" rtlCol="0" anchor="t">
            <a:spAutoFit/>
          </a:bodyPr>
          <a:lstStyle/>
          <a:p>
            <a:pPr marL="0" lvl="0" indent="0">
              <a:lnSpc>
                <a:spcPts val="4065"/>
              </a:lnSpc>
              <a:spcBef>
                <a:spcPct val="0"/>
              </a:spcBef>
            </a:pPr>
            <a:r>
              <a:rPr lang="en-US" sz="2904" dirty="0">
                <a:solidFill>
                  <a:srgbClr val="456874"/>
                </a:solidFill>
                <a:latin typeface="Source Sans Pro Bold"/>
              </a:rPr>
              <a:t>13) For every customer, print how many total units were ordered, how many units were ordered from their </a:t>
            </a:r>
            <a:r>
              <a:rPr lang="en-US" sz="2904" dirty="0" err="1">
                <a:solidFill>
                  <a:srgbClr val="456874"/>
                </a:solidFill>
                <a:latin typeface="Source Sans Pro Bold"/>
              </a:rPr>
              <a:t>primary_pincode</a:t>
            </a:r>
            <a:r>
              <a:rPr lang="en-US" sz="2904" dirty="0">
                <a:solidFill>
                  <a:srgbClr val="456874"/>
                </a:solidFill>
                <a:latin typeface="Source Sans Pro Bold"/>
              </a:rPr>
              <a:t> and how many were ordered not from the </a:t>
            </a:r>
            <a:r>
              <a:rPr lang="en-US" sz="2904" dirty="0" err="1">
                <a:solidFill>
                  <a:srgbClr val="456874"/>
                </a:solidFill>
                <a:latin typeface="Source Sans Pro Bold"/>
              </a:rPr>
              <a:t>primary_pincode</a:t>
            </a:r>
            <a:r>
              <a:rPr lang="en-US" sz="2904" dirty="0">
                <a:solidFill>
                  <a:srgbClr val="456874"/>
                </a:solidFill>
                <a:latin typeface="Source Sans Pro Bold"/>
              </a:rPr>
              <a:t>. Also </a:t>
            </a:r>
            <a:r>
              <a:rPr lang="en-US" sz="2904" dirty="0" err="1">
                <a:solidFill>
                  <a:srgbClr val="456874"/>
                </a:solidFill>
                <a:latin typeface="Source Sans Pro Bold"/>
              </a:rPr>
              <a:t>calulate</a:t>
            </a:r>
            <a:r>
              <a:rPr lang="en-US" sz="2904" dirty="0">
                <a:solidFill>
                  <a:srgbClr val="456874"/>
                </a:solidFill>
                <a:latin typeface="Source Sans Pro Bold"/>
              </a:rPr>
              <a:t> the percentage of total units which were ordered from </a:t>
            </a:r>
            <a:r>
              <a:rPr lang="en-US" sz="2904" dirty="0" err="1">
                <a:solidFill>
                  <a:srgbClr val="456874"/>
                </a:solidFill>
                <a:latin typeface="Source Sans Pro Bold"/>
              </a:rPr>
              <a:t>primary_pincode</a:t>
            </a:r>
            <a:r>
              <a:rPr lang="en-US" sz="2904" dirty="0">
                <a:solidFill>
                  <a:srgbClr val="456874"/>
                </a:solidFill>
                <a:latin typeface="Source Sans Pro Bold"/>
              </a:rPr>
              <a:t>. Sort by the percentage column in descending order.</a:t>
            </a:r>
          </a:p>
        </p:txBody>
      </p:sp>
      <p:sp>
        <p:nvSpPr>
          <p:cNvPr id="4" name="Freeform 4"/>
          <p:cNvSpPr/>
          <p:nvPr/>
        </p:nvSpPr>
        <p:spPr>
          <a:xfrm>
            <a:off x="457200" y="7884574"/>
            <a:ext cx="16858634" cy="2298870"/>
          </a:xfrm>
          <a:custGeom>
            <a:avLst/>
            <a:gdLst/>
            <a:ahLst/>
            <a:cxnLst/>
            <a:rect l="l" t="t" r="r" b="b"/>
            <a:pathLst>
              <a:path w="18010825" h="7820490">
                <a:moveTo>
                  <a:pt x="0" y="0"/>
                </a:moveTo>
                <a:lnTo>
                  <a:pt x="18010825" y="0"/>
                </a:lnTo>
                <a:lnTo>
                  <a:pt x="18010825" y="7820490"/>
                </a:lnTo>
                <a:lnTo>
                  <a:pt x="0" y="7820490"/>
                </a:lnTo>
                <a:lnTo>
                  <a:pt x="0" y="0"/>
                </a:lnTo>
                <a:close/>
              </a:path>
            </a:pathLst>
          </a:custGeom>
          <a:blipFill>
            <a:blip r:embed="rId2"/>
            <a:stretch>
              <a:fillRect b="-187787"/>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9934040" y="2464232"/>
            <a:ext cx="7907633" cy="5036653"/>
          </a:xfrm>
          <a:custGeom>
            <a:avLst/>
            <a:gdLst/>
            <a:ahLst/>
            <a:cxnLst/>
            <a:rect l="l" t="t" r="r" b="b"/>
            <a:pathLst>
              <a:path w="7907633" h="5036653">
                <a:moveTo>
                  <a:pt x="0" y="0"/>
                </a:moveTo>
                <a:lnTo>
                  <a:pt x="7907633" y="0"/>
                </a:lnTo>
                <a:lnTo>
                  <a:pt x="7907633" y="5036653"/>
                </a:lnTo>
                <a:lnTo>
                  <a:pt x="0" y="5036653"/>
                </a:lnTo>
                <a:lnTo>
                  <a:pt x="0" y="0"/>
                </a:lnTo>
                <a:close/>
              </a:path>
            </a:pathLst>
          </a:custGeom>
          <a:blipFill>
            <a:blip r:embed="rId3"/>
            <a:stretch>
              <a:fillRect l="-41304" r="-23719"/>
            </a:stretch>
          </a:blipFill>
        </p:spPr>
        <p:txBody>
          <a:bodyPr/>
          <a:lstStyle/>
          <a:p>
            <a:endParaRPr lang="en-IN"/>
          </a:p>
        </p:txBody>
      </p:sp>
      <p:sp>
        <p:nvSpPr>
          <p:cNvPr id="4" name="TextBox 4"/>
          <p:cNvSpPr txBox="1"/>
          <p:nvPr/>
        </p:nvSpPr>
        <p:spPr>
          <a:xfrm>
            <a:off x="-244401" y="1746743"/>
            <a:ext cx="10428137" cy="7511557"/>
          </a:xfrm>
          <a:prstGeom prst="rect">
            <a:avLst/>
          </a:prstGeom>
        </p:spPr>
        <p:txBody>
          <a:bodyPr lIns="0" tIns="0" rIns="0" bIns="0" rtlCol="0" anchor="t">
            <a:spAutoFit/>
          </a:bodyPr>
          <a:lstStyle/>
          <a:p>
            <a:pPr algn="ctr">
              <a:lnSpc>
                <a:spcPts val="11818"/>
              </a:lnSpc>
            </a:pPr>
            <a:r>
              <a:rPr lang="en-US" sz="10743">
                <a:solidFill>
                  <a:srgbClr val="456874"/>
                </a:solidFill>
                <a:latin typeface="Source Sans Pro Bold"/>
              </a:rPr>
              <a:t>Uncovering Insights from Real Sales Data</a:t>
            </a:r>
          </a:p>
          <a:p>
            <a:pPr algn="ctr">
              <a:lnSpc>
                <a:spcPts val="11818"/>
              </a:lnSpc>
            </a:pPr>
            <a:r>
              <a:rPr lang="en-US" sz="10743">
                <a:solidFill>
                  <a:srgbClr val="456874"/>
                </a:solidFill>
                <a:latin typeface="Source Sans Pro Bold"/>
              </a:rPr>
              <a:t>Using SQL</a:t>
            </a:r>
          </a:p>
          <a:p>
            <a:pPr marL="0" lvl="0" indent="0" algn="ctr">
              <a:lnSpc>
                <a:spcPts val="11818"/>
              </a:lnSpc>
            </a:pPr>
            <a:endParaRPr lang="en-US" sz="10743">
              <a:solidFill>
                <a:srgbClr val="456874"/>
              </a:solidFill>
              <a:latin typeface="Source Sans Pro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 y="7081973"/>
            <a:ext cx="18288000" cy="3143575"/>
          </a:xfrm>
          <a:custGeom>
            <a:avLst/>
            <a:gdLst/>
            <a:ahLst/>
            <a:cxnLst/>
            <a:rect l="l" t="t" r="r" b="b"/>
            <a:pathLst>
              <a:path w="18288000" h="3143575">
                <a:moveTo>
                  <a:pt x="0" y="0"/>
                </a:moveTo>
                <a:lnTo>
                  <a:pt x="18288000" y="0"/>
                </a:lnTo>
                <a:lnTo>
                  <a:pt x="18288000" y="3143575"/>
                </a:lnTo>
                <a:lnTo>
                  <a:pt x="0" y="3143575"/>
                </a:lnTo>
                <a:lnTo>
                  <a:pt x="0" y="0"/>
                </a:lnTo>
                <a:close/>
              </a:path>
            </a:pathLst>
          </a:custGeom>
          <a:blipFill>
            <a:blip r:embed="rId2"/>
            <a:stretch>
              <a:fillRect t="-1978" b="-1978"/>
            </a:stretch>
          </a:blipFill>
        </p:spPr>
        <p:txBody>
          <a:bodyPr/>
          <a:lstStyle/>
          <a:p>
            <a:endParaRPr lang="en-IN" dirty="0"/>
          </a:p>
        </p:txBody>
      </p:sp>
      <p:sp>
        <p:nvSpPr>
          <p:cNvPr id="3" name="TextBox 3"/>
          <p:cNvSpPr txBox="1"/>
          <p:nvPr/>
        </p:nvSpPr>
        <p:spPr>
          <a:xfrm>
            <a:off x="268746" y="1402712"/>
            <a:ext cx="17750507" cy="5668218"/>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nSpc>
                <a:spcPts val="2611"/>
              </a:lnSpc>
              <a:spcBef>
                <a:spcPct val="0"/>
              </a:spcBef>
            </a:pPr>
            <a:r>
              <a:rPr lang="en-US" sz="2300" dirty="0">
                <a:solidFill>
                  <a:srgbClr val="456874"/>
                </a:solidFill>
                <a:latin typeface="Source Sans Pro Bold"/>
              </a:rPr>
              <a:t>SYNTAX </a:t>
            </a:r>
          </a:p>
          <a:p>
            <a:pPr>
              <a:lnSpc>
                <a:spcPts val="2611"/>
              </a:lnSpc>
              <a:spcBef>
                <a:spcPct val="0"/>
              </a:spcBef>
            </a:pPr>
            <a:endParaRPr lang="en-US" sz="2300" dirty="0">
              <a:solidFill>
                <a:srgbClr val="456874"/>
              </a:solidFill>
              <a:latin typeface="Source Sans Pro Bold"/>
            </a:endParaRPr>
          </a:p>
          <a:p>
            <a:pPr>
              <a:lnSpc>
                <a:spcPts val="2611"/>
              </a:lnSpc>
              <a:spcBef>
                <a:spcPct val="0"/>
              </a:spcBef>
            </a:pPr>
            <a:r>
              <a:rPr lang="en-US" sz="2300" dirty="0">
                <a:solidFill>
                  <a:srgbClr val="456874"/>
                </a:solidFill>
                <a:latin typeface="Source Sans Pro"/>
              </a:rPr>
              <a:t>select </a:t>
            </a:r>
          </a:p>
          <a:p>
            <a:pPr>
              <a:lnSpc>
                <a:spcPts val="2611"/>
              </a:lnSpc>
              <a:spcBef>
                <a:spcPct val="0"/>
              </a:spcBef>
            </a:pPr>
            <a:r>
              <a:rPr lang="en-US" sz="2300" dirty="0">
                <a:solidFill>
                  <a:srgbClr val="456874"/>
                </a:solidFill>
                <a:latin typeface="Source Sans Pro"/>
              </a:rPr>
              <a:t>    </a:t>
            </a:r>
            <a:r>
              <a:rPr lang="en-US" sz="2300" dirty="0" err="1">
                <a:solidFill>
                  <a:srgbClr val="456874"/>
                </a:solidFill>
                <a:latin typeface="Source Sans Pro"/>
              </a:rPr>
              <a:t>product_name</a:t>
            </a:r>
            <a:r>
              <a:rPr lang="en-US" sz="2300" dirty="0">
                <a:solidFill>
                  <a:srgbClr val="456874"/>
                </a:solidFill>
                <a:latin typeface="Source Sans Pro"/>
              </a:rPr>
              <a:t>,</a:t>
            </a:r>
          </a:p>
          <a:p>
            <a:pPr>
              <a:lnSpc>
                <a:spcPts val="2611"/>
              </a:lnSpc>
              <a:spcBef>
                <a:spcPct val="0"/>
              </a:spcBef>
            </a:pPr>
            <a:r>
              <a:rPr lang="en-US" sz="2300" dirty="0">
                <a:solidFill>
                  <a:srgbClr val="456874"/>
                </a:solidFill>
                <a:latin typeface="Source Sans Pro"/>
              </a:rPr>
              <a:t>    sum(</a:t>
            </a:r>
            <a:r>
              <a:rPr lang="en-US" sz="2300" dirty="0" err="1">
                <a:solidFill>
                  <a:srgbClr val="456874"/>
                </a:solidFill>
                <a:latin typeface="Source Sans Pro"/>
              </a:rPr>
              <a:t>orders.tot_units</a:t>
            </a:r>
            <a:r>
              <a:rPr lang="en-US" sz="2300" dirty="0">
                <a:solidFill>
                  <a:srgbClr val="456874"/>
                </a:solidFill>
                <a:latin typeface="Source Sans Pro"/>
              </a:rPr>
              <a:t>) as </a:t>
            </a:r>
            <a:r>
              <a:rPr lang="en-US" sz="2300" dirty="0" err="1">
                <a:solidFill>
                  <a:srgbClr val="456874"/>
                </a:solidFill>
                <a:latin typeface="Source Sans Pro"/>
              </a:rPr>
              <a:t>total_units</a:t>
            </a:r>
            <a:r>
              <a:rPr lang="en-US" sz="2300" dirty="0">
                <a:solidFill>
                  <a:srgbClr val="456874"/>
                </a:solidFill>
                <a:latin typeface="Source Sans Pro"/>
              </a:rPr>
              <a:t>, </a:t>
            </a:r>
          </a:p>
          <a:p>
            <a:pPr>
              <a:lnSpc>
                <a:spcPts val="2611"/>
              </a:lnSpc>
              <a:spcBef>
                <a:spcPct val="0"/>
              </a:spcBef>
            </a:pPr>
            <a:r>
              <a:rPr lang="en-US" sz="2300" dirty="0">
                <a:solidFill>
                  <a:srgbClr val="456874"/>
                </a:solidFill>
                <a:latin typeface="Source Sans Pro"/>
              </a:rPr>
              <a:t>    sum(</a:t>
            </a:r>
            <a:r>
              <a:rPr lang="en-US" sz="2300" dirty="0" err="1">
                <a:solidFill>
                  <a:srgbClr val="456874"/>
                </a:solidFill>
                <a:latin typeface="Source Sans Pro"/>
              </a:rPr>
              <a:t>orders.total_amount_paid</a:t>
            </a:r>
            <a:r>
              <a:rPr lang="en-US" sz="2300" dirty="0">
                <a:solidFill>
                  <a:srgbClr val="456874"/>
                </a:solidFill>
                <a:latin typeface="Source Sans Pro"/>
              </a:rPr>
              <a:t>) as </a:t>
            </a:r>
            <a:r>
              <a:rPr lang="en-US" sz="2300" dirty="0" err="1">
                <a:solidFill>
                  <a:srgbClr val="456874"/>
                </a:solidFill>
                <a:latin typeface="Source Sans Pro"/>
              </a:rPr>
              <a:t>total_amt</a:t>
            </a:r>
            <a:r>
              <a:rPr lang="en-US" sz="2300" dirty="0">
                <a:solidFill>
                  <a:srgbClr val="456874"/>
                </a:solidFill>
                <a:latin typeface="Source Sans Pro"/>
              </a:rPr>
              <a:t>, </a:t>
            </a:r>
          </a:p>
          <a:p>
            <a:pPr>
              <a:lnSpc>
                <a:spcPts val="2611"/>
              </a:lnSpc>
              <a:spcBef>
                <a:spcPct val="0"/>
              </a:spcBef>
            </a:pPr>
            <a:r>
              <a:rPr lang="en-US" sz="2300" dirty="0">
                <a:solidFill>
                  <a:srgbClr val="456874"/>
                </a:solidFill>
                <a:latin typeface="Source Sans Pro"/>
              </a:rPr>
              <a:t>   sum(</a:t>
            </a:r>
            <a:r>
              <a:rPr lang="en-US" sz="2300" dirty="0" err="1">
                <a:solidFill>
                  <a:srgbClr val="456874"/>
                </a:solidFill>
                <a:latin typeface="Source Sans Pro"/>
              </a:rPr>
              <a:t>orders.displayed_selling_price_per_unit</a:t>
            </a:r>
            <a:r>
              <a:rPr lang="en-US" sz="2300" dirty="0">
                <a:solidFill>
                  <a:srgbClr val="456874"/>
                </a:solidFill>
                <a:latin typeface="Source Sans Pro"/>
              </a:rPr>
              <a:t>*</a:t>
            </a:r>
            <a:r>
              <a:rPr lang="en-US" sz="2300" dirty="0" err="1">
                <a:solidFill>
                  <a:srgbClr val="456874"/>
                </a:solidFill>
                <a:latin typeface="Source Sans Pro"/>
              </a:rPr>
              <a:t>orders.tot_units</a:t>
            </a:r>
            <a:r>
              <a:rPr lang="en-US" sz="2300" dirty="0">
                <a:solidFill>
                  <a:srgbClr val="456874"/>
                </a:solidFill>
                <a:latin typeface="Source Sans Pro"/>
              </a:rPr>
              <a:t>) as </a:t>
            </a:r>
            <a:r>
              <a:rPr lang="en-US" sz="2300" dirty="0" err="1">
                <a:solidFill>
                  <a:srgbClr val="456874"/>
                </a:solidFill>
                <a:latin typeface="Source Sans Pro"/>
              </a:rPr>
              <a:t>total_displayed_selling_price</a:t>
            </a:r>
            <a:r>
              <a:rPr lang="en-US" sz="2300" dirty="0">
                <a:solidFill>
                  <a:srgbClr val="456874"/>
                </a:solidFill>
                <a:latin typeface="Source Sans Pro"/>
              </a:rPr>
              <a:t>,</a:t>
            </a:r>
          </a:p>
          <a:p>
            <a:pPr>
              <a:lnSpc>
                <a:spcPts val="2611"/>
              </a:lnSpc>
              <a:spcBef>
                <a:spcPct val="0"/>
              </a:spcBef>
            </a:pPr>
            <a:r>
              <a:rPr lang="en-US" sz="2300" dirty="0">
                <a:solidFill>
                  <a:srgbClr val="456874"/>
                </a:solidFill>
                <a:latin typeface="Source Sans Pro"/>
              </a:rPr>
              <a:t>    sum(</a:t>
            </a:r>
            <a:r>
              <a:rPr lang="en-US" sz="2300" dirty="0" err="1">
                <a:solidFill>
                  <a:srgbClr val="456874"/>
                </a:solidFill>
                <a:latin typeface="Source Sans Pro"/>
              </a:rPr>
              <a:t>products.mrp</a:t>
            </a:r>
            <a:r>
              <a:rPr lang="en-US" sz="2300" dirty="0">
                <a:solidFill>
                  <a:srgbClr val="456874"/>
                </a:solidFill>
                <a:latin typeface="Source Sans Pro"/>
              </a:rPr>
              <a:t>*</a:t>
            </a:r>
            <a:r>
              <a:rPr lang="en-US" sz="2300" dirty="0" err="1">
                <a:solidFill>
                  <a:srgbClr val="456874"/>
                </a:solidFill>
                <a:latin typeface="Source Sans Pro"/>
              </a:rPr>
              <a:t>orders.tot_units</a:t>
            </a:r>
            <a:r>
              <a:rPr lang="en-US" sz="2300" dirty="0">
                <a:solidFill>
                  <a:srgbClr val="456874"/>
                </a:solidFill>
                <a:latin typeface="Source Sans Pro"/>
              </a:rPr>
              <a:t>) as </a:t>
            </a:r>
            <a:r>
              <a:rPr lang="en-US" sz="2300" dirty="0" err="1">
                <a:solidFill>
                  <a:srgbClr val="456874"/>
                </a:solidFill>
                <a:latin typeface="Source Sans Pro"/>
              </a:rPr>
              <a:t>total_mrp</a:t>
            </a:r>
            <a:r>
              <a:rPr lang="en-US" sz="2300" dirty="0">
                <a:solidFill>
                  <a:srgbClr val="456874"/>
                </a:solidFill>
                <a:latin typeface="Source Sans Pro"/>
              </a:rPr>
              <a:t>,</a:t>
            </a:r>
          </a:p>
          <a:p>
            <a:pPr>
              <a:lnSpc>
                <a:spcPts val="2611"/>
              </a:lnSpc>
              <a:spcBef>
                <a:spcPct val="0"/>
              </a:spcBef>
            </a:pPr>
            <a:r>
              <a:rPr lang="en-US" sz="2300" dirty="0">
                <a:solidFill>
                  <a:srgbClr val="456874"/>
                </a:solidFill>
                <a:latin typeface="Source Sans Pro Bold"/>
              </a:rPr>
              <a:t>    </a:t>
            </a:r>
            <a:r>
              <a:rPr lang="en-US" sz="2300" dirty="0">
                <a:solidFill>
                  <a:srgbClr val="456874"/>
                </a:solidFill>
                <a:latin typeface="Source Sans Pro"/>
              </a:rPr>
              <a:t>(100.0 - 100.0 * sum(</a:t>
            </a:r>
            <a:r>
              <a:rPr lang="en-US" sz="2300" dirty="0" err="1">
                <a:solidFill>
                  <a:srgbClr val="456874"/>
                </a:solidFill>
                <a:latin typeface="Source Sans Pro"/>
              </a:rPr>
              <a:t>orders.total_amount_paid</a:t>
            </a:r>
            <a:r>
              <a:rPr lang="en-US" sz="2300" dirty="0">
                <a:solidFill>
                  <a:srgbClr val="456874"/>
                </a:solidFill>
                <a:latin typeface="Source Sans Pro"/>
              </a:rPr>
              <a:t>) / sum(</a:t>
            </a:r>
            <a:r>
              <a:rPr lang="en-US" sz="2300" dirty="0" err="1">
                <a:solidFill>
                  <a:srgbClr val="456874"/>
                </a:solidFill>
                <a:latin typeface="Source Sans Pro"/>
              </a:rPr>
              <a:t>orders.displayed_selling_price_per_unit</a:t>
            </a:r>
            <a:r>
              <a:rPr lang="en-US" sz="2300" dirty="0">
                <a:solidFill>
                  <a:srgbClr val="456874"/>
                </a:solidFill>
                <a:latin typeface="Source Sans Pro"/>
              </a:rPr>
              <a:t>*</a:t>
            </a:r>
            <a:r>
              <a:rPr lang="en-US" sz="2300" dirty="0" err="1">
                <a:solidFill>
                  <a:srgbClr val="456874"/>
                </a:solidFill>
                <a:latin typeface="Source Sans Pro"/>
              </a:rPr>
              <a:t>orders.tot_units</a:t>
            </a:r>
            <a:r>
              <a:rPr lang="en-US" sz="2300" dirty="0">
                <a:solidFill>
                  <a:srgbClr val="456874"/>
                </a:solidFill>
                <a:latin typeface="Source Sans Pro"/>
              </a:rPr>
              <a:t>)) as </a:t>
            </a:r>
            <a:r>
              <a:rPr lang="en-US" sz="2300" dirty="0" err="1">
                <a:solidFill>
                  <a:srgbClr val="456874"/>
                </a:solidFill>
                <a:latin typeface="Source Sans Pro"/>
              </a:rPr>
              <a:t>net_discount_selling_price</a:t>
            </a:r>
            <a:r>
              <a:rPr lang="en-US" sz="2300" dirty="0">
                <a:solidFill>
                  <a:srgbClr val="456874"/>
                </a:solidFill>
                <a:latin typeface="Source Sans Pro"/>
              </a:rPr>
              <a:t>,</a:t>
            </a:r>
          </a:p>
          <a:p>
            <a:pPr>
              <a:lnSpc>
                <a:spcPts val="2611"/>
              </a:lnSpc>
              <a:spcBef>
                <a:spcPct val="0"/>
              </a:spcBef>
            </a:pPr>
            <a:r>
              <a:rPr lang="en-US" sz="2300" dirty="0">
                <a:solidFill>
                  <a:srgbClr val="456874"/>
                </a:solidFill>
                <a:latin typeface="Source Sans Pro Bold"/>
              </a:rPr>
              <a:t>    (</a:t>
            </a:r>
            <a:r>
              <a:rPr lang="en-US" sz="2300" dirty="0">
                <a:solidFill>
                  <a:srgbClr val="456874"/>
                </a:solidFill>
                <a:latin typeface="Source Sans Pro"/>
              </a:rPr>
              <a:t>100.0 - 100.0 * sum(</a:t>
            </a:r>
            <a:r>
              <a:rPr lang="en-US" sz="2300" dirty="0" err="1">
                <a:solidFill>
                  <a:srgbClr val="456874"/>
                </a:solidFill>
                <a:latin typeface="Source Sans Pro"/>
              </a:rPr>
              <a:t>orders.total_amount_paid</a:t>
            </a:r>
            <a:r>
              <a:rPr lang="en-US" sz="2300" dirty="0">
                <a:solidFill>
                  <a:srgbClr val="456874"/>
                </a:solidFill>
                <a:latin typeface="Source Sans Pro"/>
              </a:rPr>
              <a:t>) / sum(</a:t>
            </a:r>
            <a:r>
              <a:rPr lang="en-US" sz="2300" dirty="0" err="1">
                <a:solidFill>
                  <a:srgbClr val="456874"/>
                </a:solidFill>
                <a:latin typeface="Source Sans Pro"/>
              </a:rPr>
              <a:t>products.mrp</a:t>
            </a:r>
            <a:r>
              <a:rPr lang="en-US" sz="2300" dirty="0">
                <a:solidFill>
                  <a:srgbClr val="456874"/>
                </a:solidFill>
                <a:latin typeface="Source Sans Pro"/>
              </a:rPr>
              <a:t>*</a:t>
            </a:r>
            <a:r>
              <a:rPr lang="en-US" sz="2300" dirty="0" err="1">
                <a:solidFill>
                  <a:srgbClr val="456874"/>
                </a:solidFill>
                <a:latin typeface="Source Sans Pro"/>
              </a:rPr>
              <a:t>orders.tot_units</a:t>
            </a:r>
            <a:r>
              <a:rPr lang="en-US" sz="2300" dirty="0">
                <a:solidFill>
                  <a:srgbClr val="456874"/>
                </a:solidFill>
                <a:latin typeface="Source Sans Pro"/>
              </a:rPr>
              <a:t>)) as </a:t>
            </a:r>
            <a:r>
              <a:rPr lang="en-US" sz="2300" dirty="0" err="1">
                <a:solidFill>
                  <a:srgbClr val="456874"/>
                </a:solidFill>
                <a:latin typeface="Source Sans Pro"/>
              </a:rPr>
              <a:t>net_discount_mrp</a:t>
            </a:r>
            <a:endParaRPr lang="en-US" sz="2300" dirty="0">
              <a:solidFill>
                <a:srgbClr val="456874"/>
              </a:solidFill>
              <a:latin typeface="Source Sans Pro"/>
            </a:endParaRPr>
          </a:p>
          <a:p>
            <a:pPr>
              <a:lnSpc>
                <a:spcPts val="2611"/>
              </a:lnSpc>
              <a:spcBef>
                <a:spcPct val="0"/>
              </a:spcBef>
            </a:pPr>
            <a:r>
              <a:rPr lang="en-US" sz="2300" dirty="0">
                <a:solidFill>
                  <a:srgbClr val="456874"/>
                </a:solidFill>
                <a:latin typeface="Source Sans Pro"/>
              </a:rPr>
              <a:t>from </a:t>
            </a:r>
          </a:p>
          <a:p>
            <a:pPr>
              <a:lnSpc>
                <a:spcPts val="2611"/>
              </a:lnSpc>
              <a:spcBef>
                <a:spcPct val="0"/>
              </a:spcBef>
            </a:pPr>
            <a:r>
              <a:rPr lang="en-US" sz="2300" dirty="0">
                <a:solidFill>
                  <a:srgbClr val="456874"/>
                </a:solidFill>
                <a:latin typeface="Source Sans Pro"/>
              </a:rPr>
              <a:t>    orders</a:t>
            </a:r>
          </a:p>
          <a:p>
            <a:pPr>
              <a:lnSpc>
                <a:spcPts val="2611"/>
              </a:lnSpc>
              <a:spcBef>
                <a:spcPct val="0"/>
              </a:spcBef>
            </a:pPr>
            <a:r>
              <a:rPr lang="en-US" sz="2300" dirty="0">
                <a:solidFill>
                  <a:srgbClr val="456874"/>
                </a:solidFill>
                <a:latin typeface="Source Sans Pro"/>
              </a:rPr>
              <a:t>left join </a:t>
            </a:r>
          </a:p>
          <a:p>
            <a:pPr>
              <a:lnSpc>
                <a:spcPts val="2611"/>
              </a:lnSpc>
              <a:spcBef>
                <a:spcPct val="0"/>
              </a:spcBef>
            </a:pPr>
            <a:r>
              <a:rPr lang="en-US" sz="2300" dirty="0">
                <a:solidFill>
                  <a:srgbClr val="456874"/>
                </a:solidFill>
                <a:latin typeface="Source Sans Pro"/>
              </a:rPr>
              <a:t>    products on </a:t>
            </a:r>
            <a:r>
              <a:rPr lang="en-US" sz="2300" dirty="0" err="1">
                <a:solidFill>
                  <a:srgbClr val="456874"/>
                </a:solidFill>
                <a:latin typeface="Source Sans Pro"/>
              </a:rPr>
              <a:t>orders.product_id</a:t>
            </a:r>
            <a:r>
              <a:rPr lang="en-US" sz="2300" dirty="0">
                <a:solidFill>
                  <a:srgbClr val="456874"/>
                </a:solidFill>
                <a:latin typeface="Source Sans Pro"/>
              </a:rPr>
              <a:t> = </a:t>
            </a:r>
            <a:r>
              <a:rPr lang="en-US" sz="2300" dirty="0" err="1">
                <a:solidFill>
                  <a:srgbClr val="456874"/>
                </a:solidFill>
                <a:latin typeface="Source Sans Pro"/>
              </a:rPr>
              <a:t>products.product_id</a:t>
            </a:r>
            <a:endParaRPr lang="en-US" sz="2300" dirty="0">
              <a:solidFill>
                <a:srgbClr val="456874"/>
              </a:solidFill>
              <a:latin typeface="Source Sans Pro"/>
            </a:endParaRPr>
          </a:p>
          <a:p>
            <a:pPr>
              <a:lnSpc>
                <a:spcPts val="2611"/>
              </a:lnSpc>
              <a:spcBef>
                <a:spcPct val="0"/>
              </a:spcBef>
            </a:pPr>
            <a:r>
              <a:rPr lang="en-US" sz="2300" dirty="0">
                <a:solidFill>
                  <a:srgbClr val="456874"/>
                </a:solidFill>
                <a:latin typeface="Source Sans Pro"/>
              </a:rPr>
              <a:t>group by</a:t>
            </a:r>
          </a:p>
          <a:p>
            <a:pPr>
              <a:lnSpc>
                <a:spcPts val="2611"/>
              </a:lnSpc>
              <a:spcBef>
                <a:spcPct val="0"/>
              </a:spcBef>
            </a:pPr>
            <a:r>
              <a:rPr lang="en-US" sz="2300" dirty="0">
                <a:solidFill>
                  <a:srgbClr val="456874"/>
                </a:solidFill>
                <a:latin typeface="Source Sans Pro"/>
              </a:rPr>
              <a:t>    </a:t>
            </a:r>
            <a:r>
              <a:rPr lang="en-US" sz="2300" dirty="0" err="1">
                <a:solidFill>
                  <a:srgbClr val="456874"/>
                </a:solidFill>
                <a:latin typeface="Source Sans Pro"/>
              </a:rPr>
              <a:t>products.product_name</a:t>
            </a:r>
            <a:r>
              <a:rPr lang="en-US" sz="2300" dirty="0">
                <a:solidFill>
                  <a:srgbClr val="456874"/>
                </a:solidFill>
                <a:latin typeface="Source Sans Pro"/>
              </a:rPr>
              <a:t>;</a:t>
            </a:r>
          </a:p>
        </p:txBody>
      </p:sp>
      <p:sp>
        <p:nvSpPr>
          <p:cNvPr id="4" name="TextBox 4"/>
          <p:cNvSpPr txBox="1"/>
          <p:nvPr/>
        </p:nvSpPr>
        <p:spPr>
          <a:xfrm>
            <a:off x="415018" y="140279"/>
            <a:ext cx="17775117" cy="1099719"/>
          </a:xfrm>
          <a:prstGeom prst="rect">
            <a:avLst/>
          </a:prstGeom>
        </p:spPr>
        <p:txBody>
          <a:bodyPr lIns="0" tIns="0" rIns="0" bIns="0" rtlCol="0" anchor="t">
            <a:spAutoFit/>
          </a:bodyPr>
          <a:lstStyle/>
          <a:p>
            <a:pPr marL="0" lvl="0" indent="0">
              <a:lnSpc>
                <a:spcPts val="4485"/>
              </a:lnSpc>
              <a:spcBef>
                <a:spcPct val="0"/>
              </a:spcBef>
            </a:pPr>
            <a:r>
              <a:rPr lang="en-US" sz="3203" dirty="0">
                <a:solidFill>
                  <a:srgbClr val="456874"/>
                </a:solidFill>
                <a:latin typeface="Source Sans Pro Bold"/>
              </a:rPr>
              <a:t>14) For each product name, print the sum of number of units, total amount paid, total displayed selling price, total </a:t>
            </a:r>
            <a:r>
              <a:rPr lang="en-US" sz="3203" dirty="0" err="1">
                <a:solidFill>
                  <a:srgbClr val="456874"/>
                </a:solidFill>
                <a:latin typeface="Source Sans Pro Bold"/>
              </a:rPr>
              <a:t>mrp</a:t>
            </a:r>
            <a:r>
              <a:rPr lang="en-US" sz="3203" dirty="0">
                <a:solidFill>
                  <a:srgbClr val="456874"/>
                </a:solidFill>
                <a:latin typeface="Source Sans Pro Bold"/>
              </a:rPr>
              <a:t> of these units, and finally the net discount from selling price.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TextBox 2"/>
          <p:cNvSpPr txBox="1"/>
          <p:nvPr/>
        </p:nvSpPr>
        <p:spPr>
          <a:xfrm>
            <a:off x="1588095" y="2415585"/>
            <a:ext cx="15111809" cy="5216529"/>
          </a:xfrm>
          <a:prstGeom prst="rect">
            <a:avLst/>
          </a:prstGeom>
        </p:spPr>
        <p:txBody>
          <a:bodyPr lIns="0" tIns="0" rIns="0" bIns="0" rtlCol="0" anchor="t">
            <a:spAutoFit/>
          </a:bodyPr>
          <a:lstStyle/>
          <a:p>
            <a:pPr algn="ctr">
              <a:lnSpc>
                <a:spcPts val="20350"/>
              </a:lnSpc>
            </a:pPr>
            <a:r>
              <a:rPr lang="en-US" sz="18500">
                <a:solidFill>
                  <a:srgbClr val="FFFFFF"/>
                </a:solidFill>
                <a:latin typeface="Source Sans Pro Bold"/>
              </a:rPr>
              <a:t>ADVANCE QUESTIONS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8468720" y="3313162"/>
            <a:ext cx="9575143" cy="4841976"/>
          </a:xfrm>
          <a:custGeom>
            <a:avLst/>
            <a:gdLst/>
            <a:ahLst/>
            <a:cxnLst/>
            <a:rect l="l" t="t" r="r" b="b"/>
            <a:pathLst>
              <a:path w="9575143" h="4841976">
                <a:moveTo>
                  <a:pt x="0" y="0"/>
                </a:moveTo>
                <a:lnTo>
                  <a:pt x="9575144" y="0"/>
                </a:lnTo>
                <a:lnTo>
                  <a:pt x="9575144" y="4841976"/>
                </a:lnTo>
                <a:lnTo>
                  <a:pt x="0" y="484197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68747" y="2038587"/>
            <a:ext cx="7732253" cy="8079135"/>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nSpc>
                <a:spcPts val="2953"/>
              </a:lnSpc>
              <a:spcBef>
                <a:spcPct val="0"/>
              </a:spcBef>
            </a:pPr>
            <a:r>
              <a:rPr lang="en-US" sz="2685" dirty="0">
                <a:solidFill>
                  <a:srgbClr val="456874"/>
                </a:solidFill>
                <a:latin typeface="Source Sans Pro Bold"/>
              </a:rPr>
              <a:t>SYNTAX </a:t>
            </a:r>
          </a:p>
          <a:p>
            <a:pPr>
              <a:lnSpc>
                <a:spcPts val="2953"/>
              </a:lnSpc>
              <a:spcBef>
                <a:spcPct val="0"/>
              </a:spcBef>
            </a:pPr>
            <a:endParaRPr lang="en-US" sz="2685" dirty="0">
              <a:solidFill>
                <a:srgbClr val="456874"/>
              </a:solidFill>
              <a:latin typeface="Source Sans Pro Bold"/>
            </a:endParaRPr>
          </a:p>
          <a:p>
            <a:pPr>
              <a:lnSpc>
                <a:spcPts val="2953"/>
              </a:lnSpc>
              <a:spcBef>
                <a:spcPct val="0"/>
              </a:spcBef>
            </a:pPr>
            <a:r>
              <a:rPr lang="en-US" sz="2685" dirty="0">
                <a:solidFill>
                  <a:srgbClr val="456874"/>
                </a:solidFill>
                <a:latin typeface="Source Sans Pro"/>
              </a:rPr>
              <a:t>select </a:t>
            </a:r>
          </a:p>
          <a:p>
            <a:pPr>
              <a:lnSpc>
                <a:spcPts val="2953"/>
              </a:lnSpc>
              <a:spcBef>
                <a:spcPct val="0"/>
              </a:spcBef>
            </a:pPr>
            <a:r>
              <a:rPr lang="en-US" sz="2685" dirty="0">
                <a:solidFill>
                  <a:srgbClr val="456874"/>
                </a:solidFill>
                <a:latin typeface="Source Sans Pro"/>
              </a:rPr>
              <a:t>    </a:t>
            </a:r>
            <a:r>
              <a:rPr lang="en-US" sz="2685" dirty="0" err="1">
                <a:solidFill>
                  <a:srgbClr val="456874"/>
                </a:solidFill>
                <a:latin typeface="Source Sans Pro"/>
              </a:rPr>
              <a:t>products.product_name</a:t>
            </a:r>
            <a:r>
              <a:rPr lang="en-US" sz="2685" dirty="0">
                <a:solidFill>
                  <a:srgbClr val="456874"/>
                </a:solidFill>
                <a:latin typeface="Source Sans Pro"/>
              </a:rPr>
              <a:t>, </a:t>
            </a:r>
          </a:p>
          <a:p>
            <a:pPr>
              <a:lnSpc>
                <a:spcPts val="2953"/>
              </a:lnSpc>
              <a:spcBef>
                <a:spcPct val="0"/>
              </a:spcBef>
            </a:pPr>
            <a:r>
              <a:rPr lang="en-US" sz="2685" dirty="0">
                <a:solidFill>
                  <a:srgbClr val="456874"/>
                </a:solidFill>
                <a:latin typeface="Source Sans Pro"/>
              </a:rPr>
              <a:t>    </a:t>
            </a:r>
            <a:r>
              <a:rPr lang="en-US" sz="2685" dirty="0" err="1">
                <a:solidFill>
                  <a:srgbClr val="456874"/>
                </a:solidFill>
                <a:latin typeface="Source Sans Pro"/>
              </a:rPr>
              <a:t>orders.order_id</a:t>
            </a:r>
            <a:r>
              <a:rPr lang="en-US" sz="2685" dirty="0">
                <a:solidFill>
                  <a:srgbClr val="456874"/>
                </a:solidFill>
                <a:latin typeface="Source Sans Pro"/>
              </a:rPr>
              <a:t>,</a:t>
            </a:r>
          </a:p>
          <a:p>
            <a:pPr>
              <a:lnSpc>
                <a:spcPts val="2953"/>
              </a:lnSpc>
              <a:spcBef>
                <a:spcPct val="0"/>
              </a:spcBef>
            </a:pPr>
            <a:r>
              <a:rPr lang="en-US" sz="2685" dirty="0">
                <a:solidFill>
                  <a:srgbClr val="456874"/>
                </a:solidFill>
                <a:latin typeface="Source Sans Pro"/>
              </a:rPr>
              <a:t>    (100.0 - (100.0 * sum(</a:t>
            </a:r>
            <a:r>
              <a:rPr lang="en-US" sz="2685" dirty="0" err="1">
                <a:solidFill>
                  <a:srgbClr val="456874"/>
                </a:solidFill>
                <a:latin typeface="Source Sans Pro"/>
              </a:rPr>
              <a:t>orders.total_amount_paid</a:t>
            </a:r>
            <a:r>
              <a:rPr lang="en-US" sz="2685" dirty="0">
                <a:solidFill>
                  <a:srgbClr val="456874"/>
                </a:solidFill>
                <a:latin typeface="Source Sans Pro"/>
              </a:rPr>
              <a:t>) / sum(</a:t>
            </a:r>
            <a:r>
              <a:rPr lang="en-US" sz="2685" dirty="0" err="1">
                <a:solidFill>
                  <a:srgbClr val="456874"/>
                </a:solidFill>
                <a:latin typeface="Source Sans Pro"/>
              </a:rPr>
              <a:t>orders.displayed_selling_price_per_unit</a:t>
            </a:r>
            <a:r>
              <a:rPr lang="en-US" sz="2685" dirty="0">
                <a:solidFill>
                  <a:srgbClr val="456874"/>
                </a:solidFill>
                <a:latin typeface="Source Sans Pro"/>
              </a:rPr>
              <a:t>*</a:t>
            </a:r>
            <a:r>
              <a:rPr lang="en-US" sz="2685" dirty="0" err="1">
                <a:solidFill>
                  <a:srgbClr val="456874"/>
                </a:solidFill>
                <a:latin typeface="Source Sans Pro"/>
              </a:rPr>
              <a:t>orders.tot_units</a:t>
            </a:r>
            <a:r>
              <a:rPr lang="en-US" sz="2685" dirty="0">
                <a:solidFill>
                  <a:srgbClr val="456874"/>
                </a:solidFill>
                <a:latin typeface="Source Sans Pro"/>
              </a:rPr>
              <a:t>))) as </a:t>
            </a:r>
            <a:r>
              <a:rPr lang="en-US" sz="2685" dirty="0" err="1">
                <a:solidFill>
                  <a:srgbClr val="456874"/>
                </a:solidFill>
                <a:latin typeface="Source Sans Pro"/>
              </a:rPr>
              <a:t>discount_percent</a:t>
            </a:r>
            <a:endParaRPr lang="en-US" sz="2685" dirty="0">
              <a:solidFill>
                <a:srgbClr val="456874"/>
              </a:solidFill>
              <a:latin typeface="Source Sans Pro"/>
            </a:endParaRPr>
          </a:p>
          <a:p>
            <a:pPr>
              <a:lnSpc>
                <a:spcPts val="2953"/>
              </a:lnSpc>
              <a:spcBef>
                <a:spcPct val="0"/>
              </a:spcBef>
            </a:pPr>
            <a:r>
              <a:rPr lang="en-US" sz="2685" dirty="0">
                <a:solidFill>
                  <a:srgbClr val="456874"/>
                </a:solidFill>
                <a:latin typeface="Source Sans Pro"/>
              </a:rPr>
              <a:t>from </a:t>
            </a:r>
          </a:p>
          <a:p>
            <a:pPr>
              <a:lnSpc>
                <a:spcPts val="2953"/>
              </a:lnSpc>
              <a:spcBef>
                <a:spcPct val="0"/>
              </a:spcBef>
            </a:pPr>
            <a:r>
              <a:rPr lang="en-US" sz="2685" dirty="0">
                <a:solidFill>
                  <a:srgbClr val="456874"/>
                </a:solidFill>
                <a:latin typeface="Source Sans Pro"/>
              </a:rPr>
              <a:t>    orders</a:t>
            </a:r>
          </a:p>
          <a:p>
            <a:pPr>
              <a:lnSpc>
                <a:spcPts val="2953"/>
              </a:lnSpc>
              <a:spcBef>
                <a:spcPct val="0"/>
              </a:spcBef>
            </a:pPr>
            <a:r>
              <a:rPr lang="en-US" sz="2685" dirty="0">
                <a:solidFill>
                  <a:srgbClr val="456874"/>
                </a:solidFill>
                <a:latin typeface="Source Sans Pro"/>
              </a:rPr>
              <a:t>left join </a:t>
            </a:r>
          </a:p>
          <a:p>
            <a:pPr>
              <a:lnSpc>
                <a:spcPts val="2953"/>
              </a:lnSpc>
              <a:spcBef>
                <a:spcPct val="0"/>
              </a:spcBef>
            </a:pPr>
            <a:r>
              <a:rPr lang="en-US" sz="2685" dirty="0">
                <a:solidFill>
                  <a:srgbClr val="456874"/>
                </a:solidFill>
                <a:latin typeface="Source Sans Pro"/>
              </a:rPr>
              <a:t>    products on </a:t>
            </a:r>
            <a:r>
              <a:rPr lang="en-US" sz="2685" dirty="0" err="1">
                <a:solidFill>
                  <a:srgbClr val="456874"/>
                </a:solidFill>
                <a:latin typeface="Source Sans Pro"/>
              </a:rPr>
              <a:t>orders.product_id</a:t>
            </a:r>
            <a:r>
              <a:rPr lang="en-US" sz="2685" dirty="0">
                <a:solidFill>
                  <a:srgbClr val="456874"/>
                </a:solidFill>
                <a:latin typeface="Source Sans Pro"/>
              </a:rPr>
              <a:t> = </a:t>
            </a:r>
            <a:r>
              <a:rPr lang="en-US" sz="2685" dirty="0" err="1">
                <a:solidFill>
                  <a:srgbClr val="456874"/>
                </a:solidFill>
                <a:latin typeface="Source Sans Pro"/>
              </a:rPr>
              <a:t>products.product_id</a:t>
            </a:r>
            <a:endParaRPr lang="en-US" sz="2685" dirty="0">
              <a:solidFill>
                <a:srgbClr val="456874"/>
              </a:solidFill>
              <a:latin typeface="Source Sans Pro"/>
            </a:endParaRPr>
          </a:p>
          <a:p>
            <a:pPr>
              <a:lnSpc>
                <a:spcPts val="2953"/>
              </a:lnSpc>
              <a:spcBef>
                <a:spcPct val="0"/>
              </a:spcBef>
            </a:pPr>
            <a:r>
              <a:rPr lang="en-US" sz="2685" dirty="0">
                <a:solidFill>
                  <a:srgbClr val="456874"/>
                </a:solidFill>
                <a:latin typeface="Source Sans Pro"/>
              </a:rPr>
              <a:t>where </a:t>
            </a:r>
          </a:p>
          <a:p>
            <a:pPr>
              <a:lnSpc>
                <a:spcPts val="2953"/>
              </a:lnSpc>
              <a:spcBef>
                <a:spcPct val="0"/>
              </a:spcBef>
            </a:pPr>
            <a:r>
              <a:rPr lang="en-US" sz="2685" dirty="0">
                <a:solidFill>
                  <a:srgbClr val="456874"/>
                </a:solidFill>
                <a:latin typeface="Source Sans Pro"/>
              </a:rPr>
              <a:t>    </a:t>
            </a:r>
            <a:r>
              <a:rPr lang="en-US" sz="2685" dirty="0" err="1">
                <a:solidFill>
                  <a:srgbClr val="456874"/>
                </a:solidFill>
                <a:latin typeface="Source Sans Pro"/>
              </a:rPr>
              <a:t>orders.order_type</a:t>
            </a:r>
            <a:r>
              <a:rPr lang="en-US" sz="2685" dirty="0">
                <a:solidFill>
                  <a:srgbClr val="456874"/>
                </a:solidFill>
                <a:latin typeface="Source Sans Pro"/>
              </a:rPr>
              <a:t> = "buy"</a:t>
            </a:r>
          </a:p>
          <a:p>
            <a:pPr>
              <a:lnSpc>
                <a:spcPts val="2953"/>
              </a:lnSpc>
              <a:spcBef>
                <a:spcPct val="0"/>
              </a:spcBef>
            </a:pPr>
            <a:r>
              <a:rPr lang="en-US" sz="2685" dirty="0">
                <a:solidFill>
                  <a:srgbClr val="456874"/>
                </a:solidFill>
                <a:latin typeface="Source Sans Pro"/>
              </a:rPr>
              <a:t>group by </a:t>
            </a:r>
          </a:p>
          <a:p>
            <a:pPr>
              <a:lnSpc>
                <a:spcPts val="2953"/>
              </a:lnSpc>
              <a:spcBef>
                <a:spcPct val="0"/>
              </a:spcBef>
            </a:pPr>
            <a:r>
              <a:rPr lang="en-US" sz="2685" dirty="0">
                <a:solidFill>
                  <a:srgbClr val="456874"/>
                </a:solidFill>
                <a:latin typeface="Source Sans Pro"/>
              </a:rPr>
              <a:t>    </a:t>
            </a:r>
            <a:r>
              <a:rPr lang="en-US" sz="2685" dirty="0" err="1">
                <a:solidFill>
                  <a:srgbClr val="456874"/>
                </a:solidFill>
                <a:latin typeface="Source Sans Pro"/>
              </a:rPr>
              <a:t>products.product_name</a:t>
            </a:r>
            <a:r>
              <a:rPr lang="en-US" sz="2685" dirty="0">
                <a:solidFill>
                  <a:srgbClr val="456874"/>
                </a:solidFill>
                <a:latin typeface="Source Sans Pro"/>
              </a:rPr>
              <a:t>, </a:t>
            </a:r>
            <a:r>
              <a:rPr lang="en-US" sz="2685" dirty="0" err="1">
                <a:solidFill>
                  <a:srgbClr val="456874"/>
                </a:solidFill>
                <a:latin typeface="Source Sans Pro"/>
              </a:rPr>
              <a:t>orders.order_id</a:t>
            </a:r>
            <a:endParaRPr lang="en-US" sz="2685" dirty="0">
              <a:solidFill>
                <a:srgbClr val="456874"/>
              </a:solidFill>
              <a:latin typeface="Source Sans Pro"/>
            </a:endParaRPr>
          </a:p>
          <a:p>
            <a:pPr>
              <a:lnSpc>
                <a:spcPts val="2953"/>
              </a:lnSpc>
              <a:spcBef>
                <a:spcPct val="0"/>
              </a:spcBef>
            </a:pPr>
            <a:r>
              <a:rPr lang="en-US" sz="2685" dirty="0">
                <a:solidFill>
                  <a:srgbClr val="456874"/>
                </a:solidFill>
                <a:latin typeface="Source Sans Pro"/>
              </a:rPr>
              <a:t>having </a:t>
            </a:r>
          </a:p>
          <a:p>
            <a:pPr>
              <a:lnSpc>
                <a:spcPts val="2953"/>
              </a:lnSpc>
              <a:spcBef>
                <a:spcPct val="0"/>
              </a:spcBef>
            </a:pPr>
            <a:r>
              <a:rPr lang="en-US" sz="2685" dirty="0">
                <a:solidFill>
                  <a:srgbClr val="456874"/>
                </a:solidFill>
                <a:latin typeface="Source Sans Pro"/>
              </a:rPr>
              <a:t>    </a:t>
            </a:r>
            <a:r>
              <a:rPr lang="en-US" sz="2685" dirty="0" err="1">
                <a:solidFill>
                  <a:srgbClr val="456874"/>
                </a:solidFill>
                <a:latin typeface="Source Sans Pro"/>
              </a:rPr>
              <a:t>discount_percent</a:t>
            </a:r>
            <a:r>
              <a:rPr lang="en-US" sz="2685" dirty="0">
                <a:solidFill>
                  <a:srgbClr val="456874"/>
                </a:solidFill>
                <a:latin typeface="Source Sans Pro"/>
              </a:rPr>
              <a:t> &gt; 10.10</a:t>
            </a:r>
          </a:p>
          <a:p>
            <a:pPr>
              <a:lnSpc>
                <a:spcPts val="2953"/>
              </a:lnSpc>
              <a:spcBef>
                <a:spcPct val="0"/>
              </a:spcBef>
            </a:pPr>
            <a:r>
              <a:rPr lang="en-US" sz="2685" dirty="0">
                <a:solidFill>
                  <a:srgbClr val="456874"/>
                </a:solidFill>
                <a:latin typeface="Source Sans Pro"/>
              </a:rPr>
              <a:t>order by</a:t>
            </a:r>
          </a:p>
          <a:p>
            <a:pPr>
              <a:lnSpc>
                <a:spcPts val="2953"/>
              </a:lnSpc>
              <a:spcBef>
                <a:spcPct val="0"/>
              </a:spcBef>
            </a:pPr>
            <a:r>
              <a:rPr lang="en-US" sz="2685" dirty="0">
                <a:solidFill>
                  <a:srgbClr val="456874"/>
                </a:solidFill>
                <a:latin typeface="Source Sans Pro"/>
              </a:rPr>
              <a:t>    </a:t>
            </a:r>
            <a:r>
              <a:rPr lang="en-US" sz="2685" dirty="0" err="1">
                <a:solidFill>
                  <a:srgbClr val="456874"/>
                </a:solidFill>
                <a:latin typeface="Source Sans Pro"/>
              </a:rPr>
              <a:t>discount_percent</a:t>
            </a:r>
            <a:r>
              <a:rPr lang="en-US" sz="2685" dirty="0">
                <a:solidFill>
                  <a:srgbClr val="456874"/>
                </a:solidFill>
                <a:latin typeface="Source Sans Pro"/>
              </a:rPr>
              <a:t> desc;</a:t>
            </a:r>
          </a:p>
        </p:txBody>
      </p:sp>
      <p:sp>
        <p:nvSpPr>
          <p:cNvPr id="4" name="TextBox 4"/>
          <p:cNvSpPr txBox="1"/>
          <p:nvPr/>
        </p:nvSpPr>
        <p:spPr>
          <a:xfrm>
            <a:off x="268747" y="169278"/>
            <a:ext cx="17775117" cy="1661694"/>
          </a:xfrm>
          <a:prstGeom prst="rect">
            <a:avLst/>
          </a:prstGeom>
        </p:spPr>
        <p:txBody>
          <a:bodyPr lIns="0" tIns="0" rIns="0" bIns="0" rtlCol="0" anchor="t">
            <a:spAutoFit/>
          </a:bodyPr>
          <a:lstStyle/>
          <a:p>
            <a:pPr>
              <a:lnSpc>
                <a:spcPts val="4485"/>
              </a:lnSpc>
            </a:pPr>
            <a:r>
              <a:rPr lang="en-US" sz="3203" dirty="0">
                <a:solidFill>
                  <a:srgbClr val="456874"/>
                </a:solidFill>
                <a:latin typeface="Source Sans Pro Bold"/>
              </a:rPr>
              <a:t>15) For every </a:t>
            </a:r>
            <a:r>
              <a:rPr lang="en-US" sz="3203" dirty="0" err="1">
                <a:solidFill>
                  <a:srgbClr val="456874"/>
                </a:solidFill>
                <a:latin typeface="Source Sans Pro Bold"/>
              </a:rPr>
              <a:t>order_id</a:t>
            </a:r>
            <a:r>
              <a:rPr lang="en-US" sz="3203" dirty="0">
                <a:solidFill>
                  <a:srgbClr val="456874"/>
                </a:solidFill>
                <a:latin typeface="Source Sans Pro Bold"/>
              </a:rPr>
              <a:t> (exclude returns), get the product name and calculate the discount</a:t>
            </a:r>
          </a:p>
          <a:p>
            <a:pPr marL="0" lvl="0" indent="0">
              <a:lnSpc>
                <a:spcPts val="4485"/>
              </a:lnSpc>
              <a:spcBef>
                <a:spcPct val="0"/>
              </a:spcBef>
            </a:pPr>
            <a:r>
              <a:rPr lang="en-US" sz="3203" dirty="0">
                <a:solidFill>
                  <a:srgbClr val="456874"/>
                </a:solidFill>
                <a:latin typeface="Source Sans Pro Bold"/>
              </a:rPr>
              <a:t>percentage from selling price. Sort by highest discount and print only those rows where discount percentage was above 10.10%.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9368715" y="4285846"/>
            <a:ext cx="8675149" cy="2618913"/>
          </a:xfrm>
          <a:custGeom>
            <a:avLst/>
            <a:gdLst/>
            <a:ahLst/>
            <a:cxnLst/>
            <a:rect l="l" t="t" r="r" b="b"/>
            <a:pathLst>
              <a:path w="8675149" h="2618913">
                <a:moveTo>
                  <a:pt x="0" y="0"/>
                </a:moveTo>
                <a:lnTo>
                  <a:pt x="8675149" y="0"/>
                </a:lnTo>
                <a:lnTo>
                  <a:pt x="8675149" y="2618913"/>
                </a:lnTo>
                <a:lnTo>
                  <a:pt x="0" y="261891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68746" y="1960880"/>
            <a:ext cx="8650539" cy="7678420"/>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nSpc>
                <a:spcPts val="3409"/>
              </a:lnSpc>
              <a:spcBef>
                <a:spcPct val="0"/>
              </a:spcBef>
            </a:pPr>
            <a:r>
              <a:rPr lang="en-US" sz="3099" dirty="0">
                <a:solidFill>
                  <a:srgbClr val="456874"/>
                </a:solidFill>
                <a:latin typeface="Source Sans Pro Bold"/>
              </a:rPr>
              <a:t>SYNTAX </a:t>
            </a:r>
          </a:p>
          <a:p>
            <a:pPr>
              <a:lnSpc>
                <a:spcPts val="3409"/>
              </a:lnSpc>
              <a:spcBef>
                <a:spcPct val="0"/>
              </a:spcBef>
            </a:pPr>
            <a:endParaRPr lang="en-US" sz="3099" dirty="0">
              <a:solidFill>
                <a:srgbClr val="456874"/>
              </a:solidFill>
              <a:latin typeface="Source Sans Pro Bold"/>
            </a:endParaRPr>
          </a:p>
          <a:p>
            <a:pPr>
              <a:lnSpc>
                <a:spcPts val="3409"/>
              </a:lnSpc>
              <a:spcBef>
                <a:spcPct val="0"/>
              </a:spcBef>
            </a:pPr>
            <a:r>
              <a:rPr lang="en-US" sz="3099" dirty="0">
                <a:solidFill>
                  <a:srgbClr val="456874"/>
                </a:solidFill>
                <a:latin typeface="Source Sans Pro"/>
              </a:rPr>
              <a:t>select </a:t>
            </a:r>
          </a:p>
          <a:p>
            <a:pPr>
              <a:lnSpc>
                <a:spcPts val="3409"/>
              </a:lnSpc>
              <a:spcBef>
                <a:spcPct val="0"/>
              </a:spcBef>
            </a:pPr>
            <a:r>
              <a:rPr lang="en-US" sz="3099" dirty="0">
                <a:solidFill>
                  <a:srgbClr val="456874"/>
                </a:solidFill>
                <a:latin typeface="Source Sans Pro"/>
              </a:rPr>
              <a:t>    </a:t>
            </a:r>
            <a:r>
              <a:rPr lang="en-US" sz="3099" dirty="0" err="1">
                <a:solidFill>
                  <a:srgbClr val="456874"/>
                </a:solidFill>
                <a:latin typeface="Source Sans Pro"/>
              </a:rPr>
              <a:t>products.category</a:t>
            </a:r>
            <a:r>
              <a:rPr lang="en-US" sz="3099" dirty="0">
                <a:solidFill>
                  <a:srgbClr val="456874"/>
                </a:solidFill>
                <a:latin typeface="Source Sans Pro"/>
              </a:rPr>
              <a:t>,</a:t>
            </a:r>
          </a:p>
          <a:p>
            <a:pPr>
              <a:lnSpc>
                <a:spcPts val="3409"/>
              </a:lnSpc>
              <a:spcBef>
                <a:spcPct val="0"/>
              </a:spcBef>
            </a:pPr>
            <a:r>
              <a:rPr lang="en-US" sz="3099" dirty="0">
                <a:solidFill>
                  <a:srgbClr val="456874"/>
                </a:solidFill>
                <a:latin typeface="Source Sans Pro"/>
              </a:rPr>
              <a:t>    sum(</a:t>
            </a:r>
            <a:r>
              <a:rPr lang="en-US" sz="3099" dirty="0" err="1">
                <a:solidFill>
                  <a:srgbClr val="456874"/>
                </a:solidFill>
                <a:latin typeface="Source Sans Pro"/>
              </a:rPr>
              <a:t>orders.total_amount_paid</a:t>
            </a:r>
            <a:r>
              <a:rPr lang="en-US" sz="3099" dirty="0">
                <a:solidFill>
                  <a:srgbClr val="456874"/>
                </a:solidFill>
                <a:latin typeface="Source Sans Pro"/>
              </a:rPr>
              <a:t> - </a:t>
            </a:r>
            <a:r>
              <a:rPr lang="en-US" sz="3099" dirty="0" err="1">
                <a:solidFill>
                  <a:srgbClr val="456874"/>
                </a:solidFill>
                <a:latin typeface="Source Sans Pro"/>
              </a:rPr>
              <a:t>products.procurement_cost_per_unit</a:t>
            </a:r>
            <a:r>
              <a:rPr lang="en-US" sz="3099" dirty="0">
                <a:solidFill>
                  <a:srgbClr val="456874"/>
                </a:solidFill>
                <a:latin typeface="Source Sans Pro"/>
              </a:rPr>
              <a:t>*</a:t>
            </a:r>
            <a:r>
              <a:rPr lang="en-US" sz="3099" dirty="0" err="1">
                <a:solidFill>
                  <a:srgbClr val="456874"/>
                </a:solidFill>
                <a:latin typeface="Source Sans Pro"/>
              </a:rPr>
              <a:t>orders.tot_units</a:t>
            </a:r>
            <a:r>
              <a:rPr lang="en-US" sz="3099" dirty="0">
                <a:solidFill>
                  <a:srgbClr val="456874"/>
                </a:solidFill>
                <a:latin typeface="Source Sans Pro"/>
              </a:rPr>
              <a:t>) as </a:t>
            </a:r>
            <a:r>
              <a:rPr lang="en-US" sz="3099" dirty="0" err="1">
                <a:solidFill>
                  <a:srgbClr val="456874"/>
                </a:solidFill>
                <a:latin typeface="Source Sans Pro"/>
              </a:rPr>
              <a:t>absolute_profit</a:t>
            </a:r>
            <a:r>
              <a:rPr lang="en-US" sz="3099" dirty="0">
                <a:solidFill>
                  <a:srgbClr val="456874"/>
                </a:solidFill>
                <a:latin typeface="Source Sans Pro"/>
              </a:rPr>
              <a:t>,</a:t>
            </a:r>
          </a:p>
          <a:p>
            <a:pPr>
              <a:lnSpc>
                <a:spcPts val="3409"/>
              </a:lnSpc>
              <a:spcBef>
                <a:spcPct val="0"/>
              </a:spcBef>
            </a:pPr>
            <a:r>
              <a:rPr lang="en-US" sz="3099" dirty="0">
                <a:solidFill>
                  <a:srgbClr val="456874"/>
                </a:solidFill>
                <a:latin typeface="Source Sans Pro"/>
              </a:rPr>
              <a:t>     100* (sum(</a:t>
            </a:r>
            <a:r>
              <a:rPr lang="en-US" sz="3099" dirty="0" err="1">
                <a:solidFill>
                  <a:srgbClr val="456874"/>
                </a:solidFill>
                <a:latin typeface="Source Sans Pro"/>
              </a:rPr>
              <a:t>orders.total_amount_paid</a:t>
            </a:r>
            <a:r>
              <a:rPr lang="en-US" sz="3099" dirty="0">
                <a:solidFill>
                  <a:srgbClr val="456874"/>
                </a:solidFill>
                <a:latin typeface="Source Sans Pro"/>
              </a:rPr>
              <a:t>)/ sum(</a:t>
            </a:r>
            <a:r>
              <a:rPr lang="en-US" sz="3099" dirty="0" err="1">
                <a:solidFill>
                  <a:srgbClr val="456874"/>
                </a:solidFill>
                <a:latin typeface="Source Sans Pro"/>
              </a:rPr>
              <a:t>products.procurement_cost_per_unit</a:t>
            </a:r>
            <a:r>
              <a:rPr lang="en-US" sz="3099" dirty="0">
                <a:solidFill>
                  <a:srgbClr val="456874"/>
                </a:solidFill>
                <a:latin typeface="Source Sans Pro"/>
              </a:rPr>
              <a:t>*</a:t>
            </a:r>
            <a:r>
              <a:rPr lang="en-US" sz="3099" dirty="0" err="1">
                <a:solidFill>
                  <a:srgbClr val="456874"/>
                </a:solidFill>
                <a:latin typeface="Source Sans Pro"/>
              </a:rPr>
              <a:t>orders.tot_units</a:t>
            </a:r>
            <a:r>
              <a:rPr lang="en-US" sz="3099" dirty="0">
                <a:solidFill>
                  <a:srgbClr val="456874"/>
                </a:solidFill>
                <a:latin typeface="Source Sans Pro"/>
              </a:rPr>
              <a:t>))-100 as </a:t>
            </a:r>
            <a:r>
              <a:rPr lang="en-US" sz="3099" dirty="0" err="1">
                <a:solidFill>
                  <a:srgbClr val="456874"/>
                </a:solidFill>
                <a:latin typeface="Source Sans Pro"/>
              </a:rPr>
              <a:t>percentage_profit</a:t>
            </a:r>
            <a:endParaRPr lang="en-US" sz="3099" dirty="0">
              <a:solidFill>
                <a:srgbClr val="456874"/>
              </a:solidFill>
              <a:latin typeface="Source Sans Pro"/>
            </a:endParaRPr>
          </a:p>
          <a:p>
            <a:pPr>
              <a:lnSpc>
                <a:spcPts val="3409"/>
              </a:lnSpc>
              <a:spcBef>
                <a:spcPct val="0"/>
              </a:spcBef>
            </a:pPr>
            <a:r>
              <a:rPr lang="en-US" sz="3099" dirty="0">
                <a:solidFill>
                  <a:srgbClr val="456874"/>
                </a:solidFill>
                <a:latin typeface="Source Sans Pro"/>
              </a:rPr>
              <a:t>from </a:t>
            </a:r>
          </a:p>
          <a:p>
            <a:pPr>
              <a:lnSpc>
                <a:spcPts val="3409"/>
              </a:lnSpc>
              <a:spcBef>
                <a:spcPct val="0"/>
              </a:spcBef>
            </a:pPr>
            <a:r>
              <a:rPr lang="en-US" sz="3099" dirty="0">
                <a:solidFill>
                  <a:srgbClr val="456874"/>
                </a:solidFill>
                <a:latin typeface="Source Sans Pro"/>
              </a:rPr>
              <a:t>     orders</a:t>
            </a:r>
          </a:p>
          <a:p>
            <a:pPr>
              <a:lnSpc>
                <a:spcPts val="3409"/>
              </a:lnSpc>
              <a:spcBef>
                <a:spcPct val="0"/>
              </a:spcBef>
            </a:pPr>
            <a:r>
              <a:rPr lang="en-US" sz="3099" dirty="0">
                <a:solidFill>
                  <a:srgbClr val="456874"/>
                </a:solidFill>
                <a:latin typeface="Source Sans Pro"/>
              </a:rPr>
              <a:t>left join </a:t>
            </a:r>
          </a:p>
          <a:p>
            <a:pPr>
              <a:lnSpc>
                <a:spcPts val="3409"/>
              </a:lnSpc>
              <a:spcBef>
                <a:spcPct val="0"/>
              </a:spcBef>
            </a:pPr>
            <a:r>
              <a:rPr lang="en-US" sz="3099" dirty="0">
                <a:solidFill>
                  <a:srgbClr val="456874"/>
                </a:solidFill>
                <a:latin typeface="Source Sans Pro"/>
              </a:rPr>
              <a:t>     products on </a:t>
            </a:r>
            <a:r>
              <a:rPr lang="en-US" sz="3099" dirty="0" err="1">
                <a:solidFill>
                  <a:srgbClr val="456874"/>
                </a:solidFill>
                <a:latin typeface="Source Sans Pro"/>
              </a:rPr>
              <a:t>orders.product_id</a:t>
            </a:r>
            <a:r>
              <a:rPr lang="en-US" sz="3099" dirty="0">
                <a:solidFill>
                  <a:srgbClr val="456874"/>
                </a:solidFill>
                <a:latin typeface="Source Sans Pro"/>
              </a:rPr>
              <a:t> = </a:t>
            </a:r>
            <a:r>
              <a:rPr lang="en-US" sz="3099" dirty="0" err="1">
                <a:solidFill>
                  <a:srgbClr val="456874"/>
                </a:solidFill>
                <a:latin typeface="Source Sans Pro"/>
              </a:rPr>
              <a:t>products.product_id</a:t>
            </a:r>
            <a:endParaRPr lang="en-US" sz="3099" dirty="0">
              <a:solidFill>
                <a:srgbClr val="456874"/>
              </a:solidFill>
              <a:latin typeface="Source Sans Pro"/>
            </a:endParaRPr>
          </a:p>
          <a:p>
            <a:pPr>
              <a:lnSpc>
                <a:spcPts val="3409"/>
              </a:lnSpc>
              <a:spcBef>
                <a:spcPct val="0"/>
              </a:spcBef>
            </a:pPr>
            <a:r>
              <a:rPr lang="en-US" sz="3099" dirty="0">
                <a:solidFill>
                  <a:srgbClr val="456874"/>
                </a:solidFill>
                <a:latin typeface="Source Sans Pro"/>
              </a:rPr>
              <a:t>group by</a:t>
            </a:r>
          </a:p>
          <a:p>
            <a:pPr>
              <a:lnSpc>
                <a:spcPts val="3409"/>
              </a:lnSpc>
              <a:spcBef>
                <a:spcPct val="0"/>
              </a:spcBef>
            </a:pPr>
            <a:r>
              <a:rPr lang="en-US" sz="3099" dirty="0">
                <a:solidFill>
                  <a:srgbClr val="456874"/>
                </a:solidFill>
                <a:latin typeface="Source Sans Pro"/>
              </a:rPr>
              <a:t>     </a:t>
            </a:r>
            <a:r>
              <a:rPr lang="en-US" sz="3099" dirty="0" err="1">
                <a:solidFill>
                  <a:srgbClr val="456874"/>
                </a:solidFill>
                <a:latin typeface="Source Sans Pro"/>
              </a:rPr>
              <a:t>products.category</a:t>
            </a:r>
            <a:r>
              <a:rPr lang="en-US" sz="3099" dirty="0">
                <a:solidFill>
                  <a:srgbClr val="456874"/>
                </a:solidFill>
                <a:latin typeface="Source Sans Pro"/>
              </a:rPr>
              <a:t>;</a:t>
            </a:r>
          </a:p>
        </p:txBody>
      </p:sp>
      <p:sp>
        <p:nvSpPr>
          <p:cNvPr id="4" name="TextBox 4"/>
          <p:cNvSpPr txBox="1"/>
          <p:nvPr/>
        </p:nvSpPr>
        <p:spPr>
          <a:xfrm>
            <a:off x="268747" y="204162"/>
            <a:ext cx="17775117" cy="1099719"/>
          </a:xfrm>
          <a:prstGeom prst="rect">
            <a:avLst/>
          </a:prstGeom>
        </p:spPr>
        <p:txBody>
          <a:bodyPr lIns="0" tIns="0" rIns="0" bIns="0" rtlCol="0" anchor="t">
            <a:spAutoFit/>
          </a:bodyPr>
          <a:lstStyle/>
          <a:p>
            <a:pPr>
              <a:lnSpc>
                <a:spcPts val="4485"/>
              </a:lnSpc>
            </a:pPr>
            <a:r>
              <a:rPr lang="en-US" sz="3203" dirty="0">
                <a:solidFill>
                  <a:srgbClr val="456874"/>
                </a:solidFill>
                <a:latin typeface="Source Sans Pro Bold"/>
              </a:rPr>
              <a:t>16) Using the per unit procurement cost in </a:t>
            </a:r>
            <a:r>
              <a:rPr lang="en-US" sz="3203" dirty="0" err="1">
                <a:solidFill>
                  <a:srgbClr val="456874"/>
                </a:solidFill>
                <a:latin typeface="Source Sans Pro Bold"/>
              </a:rPr>
              <a:t>product_dim</a:t>
            </a:r>
            <a:r>
              <a:rPr lang="en-US" sz="3203" dirty="0">
                <a:solidFill>
                  <a:srgbClr val="456874"/>
                </a:solidFill>
                <a:latin typeface="Source Sans Pro Bold"/>
              </a:rPr>
              <a:t>, find which product category has</a:t>
            </a:r>
          </a:p>
          <a:p>
            <a:pPr marL="0" lvl="0" indent="0">
              <a:lnSpc>
                <a:spcPts val="4485"/>
              </a:lnSpc>
              <a:spcBef>
                <a:spcPct val="0"/>
              </a:spcBef>
            </a:pPr>
            <a:r>
              <a:rPr lang="en-US" sz="3203" dirty="0">
                <a:solidFill>
                  <a:srgbClr val="456874"/>
                </a:solidFill>
                <a:latin typeface="Source Sans Pro Bold"/>
              </a:rPr>
              <a:t>made the most profit in both absolute amount and percentage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9808481" y="2462569"/>
            <a:ext cx="8263437" cy="2891613"/>
          </a:xfrm>
          <a:custGeom>
            <a:avLst/>
            <a:gdLst/>
            <a:ahLst/>
            <a:cxnLst/>
            <a:rect l="l" t="t" r="r" b="b"/>
            <a:pathLst>
              <a:path w="8263437" h="2891613">
                <a:moveTo>
                  <a:pt x="0" y="0"/>
                </a:moveTo>
                <a:lnTo>
                  <a:pt x="8263437" y="0"/>
                </a:lnTo>
                <a:lnTo>
                  <a:pt x="8263437" y="2891613"/>
                </a:lnTo>
                <a:lnTo>
                  <a:pt x="0" y="2891613"/>
                </a:lnTo>
                <a:lnTo>
                  <a:pt x="0" y="0"/>
                </a:lnTo>
                <a:close/>
              </a:path>
            </a:pathLst>
          </a:custGeom>
          <a:blipFill>
            <a:blip r:embed="rId2"/>
            <a:stretch>
              <a:fillRect r="-61167"/>
            </a:stretch>
          </a:blipFill>
        </p:spPr>
        <p:txBody>
          <a:bodyPr/>
          <a:lstStyle/>
          <a:p>
            <a:endParaRPr lang="en-IN"/>
          </a:p>
        </p:txBody>
      </p:sp>
      <p:sp>
        <p:nvSpPr>
          <p:cNvPr id="3" name="Freeform 3"/>
          <p:cNvSpPr/>
          <p:nvPr/>
        </p:nvSpPr>
        <p:spPr>
          <a:xfrm>
            <a:off x="11491833" y="5789579"/>
            <a:ext cx="5381682" cy="3066920"/>
          </a:xfrm>
          <a:custGeom>
            <a:avLst/>
            <a:gdLst/>
            <a:ahLst/>
            <a:cxnLst/>
            <a:rect l="l" t="t" r="r" b="b"/>
            <a:pathLst>
              <a:path w="5381682" h="3066920">
                <a:moveTo>
                  <a:pt x="0" y="0"/>
                </a:moveTo>
                <a:lnTo>
                  <a:pt x="5381682" y="0"/>
                </a:lnTo>
                <a:lnTo>
                  <a:pt x="5381682" y="3066920"/>
                </a:lnTo>
                <a:lnTo>
                  <a:pt x="0" y="3066920"/>
                </a:lnTo>
                <a:lnTo>
                  <a:pt x="0" y="0"/>
                </a:lnTo>
                <a:close/>
              </a:path>
            </a:pathLst>
          </a:custGeom>
          <a:blipFill>
            <a:blip r:embed="rId2"/>
            <a:stretch>
              <a:fillRect l="-162471"/>
            </a:stretch>
          </a:blipFill>
        </p:spPr>
        <p:txBody>
          <a:bodyPr/>
          <a:lstStyle/>
          <a:p>
            <a:endParaRPr lang="en-IN"/>
          </a:p>
        </p:txBody>
      </p:sp>
      <p:sp>
        <p:nvSpPr>
          <p:cNvPr id="4" name="TextBox 4"/>
          <p:cNvSpPr txBox="1"/>
          <p:nvPr/>
        </p:nvSpPr>
        <p:spPr>
          <a:xfrm>
            <a:off x="292758" y="1703234"/>
            <a:ext cx="8622642" cy="8393476"/>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ctr">
              <a:lnSpc>
                <a:spcPts val="2458"/>
              </a:lnSpc>
              <a:spcBef>
                <a:spcPct val="0"/>
              </a:spcBef>
            </a:pPr>
            <a:r>
              <a:rPr lang="en-US" sz="2234" dirty="0">
                <a:solidFill>
                  <a:srgbClr val="456874"/>
                </a:solidFill>
                <a:latin typeface="Source Sans Pro Bold"/>
              </a:rPr>
              <a:t>SYNTAX </a:t>
            </a:r>
          </a:p>
          <a:p>
            <a:pPr algn="just">
              <a:lnSpc>
                <a:spcPts val="2458"/>
              </a:lnSpc>
              <a:spcBef>
                <a:spcPct val="0"/>
              </a:spcBef>
            </a:pPr>
            <a:endParaRPr lang="en-US" sz="2234" dirty="0">
              <a:solidFill>
                <a:srgbClr val="456874"/>
              </a:solidFill>
              <a:latin typeface="Source Sans Pro Bold"/>
            </a:endParaRPr>
          </a:p>
          <a:p>
            <a:pPr algn="just">
              <a:lnSpc>
                <a:spcPts val="2458"/>
              </a:lnSpc>
              <a:spcBef>
                <a:spcPct val="0"/>
              </a:spcBef>
            </a:pPr>
            <a:r>
              <a:rPr lang="en-US" sz="2234" dirty="0">
                <a:solidFill>
                  <a:srgbClr val="456874"/>
                </a:solidFill>
                <a:latin typeface="Source Sans Pro"/>
              </a:rPr>
              <a:t>select </a:t>
            </a:r>
          </a:p>
          <a:p>
            <a:pPr algn="just">
              <a:lnSpc>
                <a:spcPts val="2458"/>
              </a:lnSpc>
              <a:spcBef>
                <a:spcPct val="0"/>
              </a:spcBef>
            </a:pPr>
            <a:r>
              <a:rPr lang="en-US" sz="2234" dirty="0">
                <a:solidFill>
                  <a:srgbClr val="456874"/>
                </a:solidFill>
                <a:latin typeface="Source Sans Pro"/>
              </a:rPr>
              <a:t> delivery_person.name ,</a:t>
            </a:r>
          </a:p>
          <a:p>
            <a:pPr algn="just">
              <a:lnSpc>
                <a:spcPts val="2458"/>
              </a:lnSpc>
              <a:spcBef>
                <a:spcPct val="0"/>
              </a:spcBef>
            </a:pPr>
            <a:r>
              <a:rPr lang="en-US" sz="2234" dirty="0">
                <a:solidFill>
                  <a:srgbClr val="456874"/>
                </a:solidFill>
                <a:latin typeface="Source Sans Pro"/>
              </a:rPr>
              <a:t>    count(distinct </a:t>
            </a:r>
            <a:r>
              <a:rPr lang="en-US" sz="2234" dirty="0" err="1">
                <a:solidFill>
                  <a:srgbClr val="456874"/>
                </a:solidFill>
                <a:latin typeface="Source Sans Pro"/>
              </a:rPr>
              <a:t>orders.order_id</a:t>
            </a:r>
            <a:r>
              <a:rPr lang="en-US" sz="2234" dirty="0">
                <a:solidFill>
                  <a:srgbClr val="456874"/>
                </a:solidFill>
                <a:latin typeface="Source Sans Pro"/>
              </a:rPr>
              <a:t>) as </a:t>
            </a:r>
            <a:r>
              <a:rPr lang="en-US" sz="2234" dirty="0" err="1">
                <a:solidFill>
                  <a:srgbClr val="456874"/>
                </a:solidFill>
                <a:latin typeface="Source Sans Pro"/>
              </a:rPr>
              <a:t>total_ids</a:t>
            </a:r>
            <a:r>
              <a:rPr lang="en-US" sz="2234" dirty="0">
                <a:solidFill>
                  <a:srgbClr val="456874"/>
                </a:solidFill>
                <a:latin typeface="Source Sans Pro"/>
              </a:rPr>
              <a:t>,</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=1 then 1 else 0 end) as Jan,</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=2 then 1 else 0 end) as Feb,</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=3 then 1 else 0 end) as Mar,</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=4 then 1 else 0 end) as Apr,</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=5 then 1 else 0 end) as May,</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=6 then 1 else 0 end) as Jun,</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=7 then 1 else 0 end) as Jul,</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=8 then 1 else 0 end) as Aug,</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=9 then 1 else 0 end) as Sep,</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=10 then 1 else 0 end) as Oct,</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=11 then 1 else 0 end) as Nov,</a:t>
            </a:r>
          </a:p>
          <a:p>
            <a:pPr algn="just">
              <a:lnSpc>
                <a:spcPts val="2458"/>
              </a:lnSpc>
              <a:spcBef>
                <a:spcPct val="0"/>
              </a:spcBef>
            </a:pPr>
            <a:r>
              <a:rPr lang="en-US" sz="2234" dirty="0">
                <a:solidFill>
                  <a:srgbClr val="456874"/>
                </a:solidFill>
                <a:latin typeface="Source Sans Pro"/>
              </a:rPr>
              <a:t>    sum(case when month(</a:t>
            </a:r>
            <a:r>
              <a:rPr lang="en-US" sz="2234" dirty="0" err="1">
                <a:solidFill>
                  <a:srgbClr val="456874"/>
                </a:solidFill>
                <a:latin typeface="Source Sans Pro"/>
              </a:rPr>
              <a:t>order_date</a:t>
            </a:r>
            <a:r>
              <a:rPr lang="en-US" sz="2234" dirty="0">
                <a:solidFill>
                  <a:srgbClr val="456874"/>
                </a:solidFill>
                <a:latin typeface="Source Sans Pro"/>
              </a:rPr>
              <a:t>) =12 then 1 else 0 end) as </a:t>
            </a:r>
            <a:r>
              <a:rPr lang="en-US" sz="2234" dirty="0" err="1">
                <a:solidFill>
                  <a:srgbClr val="456874"/>
                </a:solidFill>
                <a:latin typeface="Source Sans Pro"/>
              </a:rPr>
              <a:t>Decm</a:t>
            </a:r>
            <a:endParaRPr lang="en-US" sz="2234" dirty="0">
              <a:solidFill>
                <a:srgbClr val="456874"/>
              </a:solidFill>
              <a:latin typeface="Source Sans Pro"/>
            </a:endParaRPr>
          </a:p>
          <a:p>
            <a:pPr algn="just">
              <a:lnSpc>
                <a:spcPts val="2458"/>
              </a:lnSpc>
              <a:spcBef>
                <a:spcPct val="0"/>
              </a:spcBef>
            </a:pPr>
            <a:r>
              <a:rPr lang="en-US" sz="2234" dirty="0">
                <a:solidFill>
                  <a:srgbClr val="456874"/>
                </a:solidFill>
                <a:latin typeface="Source Sans Pro"/>
              </a:rPr>
              <a:t>from </a:t>
            </a:r>
          </a:p>
          <a:p>
            <a:pPr algn="just">
              <a:lnSpc>
                <a:spcPts val="2458"/>
              </a:lnSpc>
              <a:spcBef>
                <a:spcPct val="0"/>
              </a:spcBef>
            </a:pPr>
            <a:r>
              <a:rPr lang="en-US" sz="2234" dirty="0">
                <a:solidFill>
                  <a:srgbClr val="456874"/>
                </a:solidFill>
                <a:latin typeface="Source Sans Pro"/>
              </a:rPr>
              <a:t>    orders</a:t>
            </a:r>
          </a:p>
          <a:p>
            <a:pPr algn="just">
              <a:lnSpc>
                <a:spcPts val="2458"/>
              </a:lnSpc>
              <a:spcBef>
                <a:spcPct val="0"/>
              </a:spcBef>
            </a:pPr>
            <a:r>
              <a:rPr lang="en-US" sz="2234" dirty="0">
                <a:solidFill>
                  <a:srgbClr val="456874"/>
                </a:solidFill>
                <a:latin typeface="Source Sans Pro"/>
              </a:rPr>
              <a:t>left join </a:t>
            </a:r>
          </a:p>
          <a:p>
            <a:pPr>
              <a:lnSpc>
                <a:spcPts val="2458"/>
              </a:lnSpc>
              <a:spcBef>
                <a:spcPct val="0"/>
              </a:spcBef>
            </a:pPr>
            <a:r>
              <a:rPr lang="en-US" sz="2234" dirty="0">
                <a:solidFill>
                  <a:srgbClr val="456874"/>
                </a:solidFill>
                <a:latin typeface="Source Sans Pro"/>
              </a:rPr>
              <a:t>     </a:t>
            </a:r>
            <a:r>
              <a:rPr lang="en-US" sz="2234" dirty="0" err="1">
                <a:solidFill>
                  <a:srgbClr val="456874"/>
                </a:solidFill>
                <a:latin typeface="Source Sans Pro"/>
              </a:rPr>
              <a:t>delivery_person</a:t>
            </a:r>
            <a:r>
              <a:rPr lang="en-US" sz="2234" dirty="0">
                <a:solidFill>
                  <a:srgbClr val="456874"/>
                </a:solidFill>
                <a:latin typeface="Source Sans Pro"/>
              </a:rPr>
              <a:t> on </a:t>
            </a:r>
            <a:r>
              <a:rPr lang="en-US" sz="2234" dirty="0" err="1">
                <a:solidFill>
                  <a:srgbClr val="456874"/>
                </a:solidFill>
                <a:latin typeface="Source Sans Pro"/>
              </a:rPr>
              <a:t>orders.delivery_pincode</a:t>
            </a:r>
            <a:r>
              <a:rPr lang="en-US" sz="2234" dirty="0">
                <a:solidFill>
                  <a:srgbClr val="456874"/>
                </a:solidFill>
                <a:latin typeface="Source Sans Pro"/>
              </a:rPr>
              <a:t> = </a:t>
            </a:r>
            <a:r>
              <a:rPr lang="en-US" sz="2234" dirty="0" err="1">
                <a:solidFill>
                  <a:srgbClr val="456874"/>
                </a:solidFill>
                <a:latin typeface="Source Sans Pro"/>
              </a:rPr>
              <a:t>delivery_person.pincode</a:t>
            </a:r>
            <a:endParaRPr lang="en-US" sz="2234" dirty="0">
              <a:solidFill>
                <a:srgbClr val="456874"/>
              </a:solidFill>
              <a:latin typeface="Source Sans Pro"/>
            </a:endParaRPr>
          </a:p>
          <a:p>
            <a:pPr algn="just">
              <a:lnSpc>
                <a:spcPts val="2458"/>
              </a:lnSpc>
              <a:spcBef>
                <a:spcPct val="0"/>
              </a:spcBef>
            </a:pPr>
            <a:r>
              <a:rPr lang="en-US" sz="2234" dirty="0">
                <a:solidFill>
                  <a:srgbClr val="456874"/>
                </a:solidFill>
                <a:latin typeface="Source Sans Pro"/>
              </a:rPr>
              <a:t>where </a:t>
            </a:r>
          </a:p>
          <a:p>
            <a:pPr algn="just">
              <a:lnSpc>
                <a:spcPts val="2458"/>
              </a:lnSpc>
              <a:spcBef>
                <a:spcPct val="0"/>
              </a:spcBef>
            </a:pPr>
            <a:r>
              <a:rPr lang="en-US" sz="2234" dirty="0">
                <a:solidFill>
                  <a:srgbClr val="456874"/>
                </a:solidFill>
                <a:latin typeface="Source Sans Pro"/>
              </a:rPr>
              <a:t>    </a:t>
            </a:r>
            <a:r>
              <a:rPr lang="en-US" sz="2234" dirty="0" err="1">
                <a:solidFill>
                  <a:srgbClr val="456874"/>
                </a:solidFill>
                <a:latin typeface="Source Sans Pro"/>
              </a:rPr>
              <a:t>orders.order_type</a:t>
            </a:r>
            <a:r>
              <a:rPr lang="en-US" sz="2234" dirty="0">
                <a:solidFill>
                  <a:srgbClr val="456874"/>
                </a:solidFill>
                <a:latin typeface="Source Sans Pro"/>
              </a:rPr>
              <a:t>="buy"</a:t>
            </a:r>
          </a:p>
          <a:p>
            <a:pPr algn="just">
              <a:lnSpc>
                <a:spcPts val="2458"/>
              </a:lnSpc>
              <a:spcBef>
                <a:spcPct val="0"/>
              </a:spcBef>
            </a:pPr>
            <a:r>
              <a:rPr lang="en-US" sz="2234" dirty="0">
                <a:solidFill>
                  <a:srgbClr val="456874"/>
                </a:solidFill>
                <a:latin typeface="Source Sans Pro"/>
              </a:rPr>
              <a:t>group by</a:t>
            </a:r>
          </a:p>
          <a:p>
            <a:pPr algn="just">
              <a:lnSpc>
                <a:spcPts val="2458"/>
              </a:lnSpc>
              <a:spcBef>
                <a:spcPct val="0"/>
              </a:spcBef>
            </a:pPr>
            <a:r>
              <a:rPr lang="en-US" sz="2234" dirty="0">
                <a:solidFill>
                  <a:srgbClr val="456874"/>
                </a:solidFill>
                <a:latin typeface="Source Sans Pro Bold"/>
              </a:rPr>
              <a:t>   </a:t>
            </a:r>
            <a:r>
              <a:rPr lang="en-US" sz="2234" dirty="0">
                <a:solidFill>
                  <a:srgbClr val="456874"/>
                </a:solidFill>
                <a:latin typeface="Source Sans Pro"/>
              </a:rPr>
              <a:t> delivery_person.name;</a:t>
            </a:r>
          </a:p>
        </p:txBody>
      </p:sp>
      <p:sp>
        <p:nvSpPr>
          <p:cNvPr id="5" name="TextBox 5"/>
          <p:cNvSpPr txBox="1"/>
          <p:nvPr/>
        </p:nvSpPr>
        <p:spPr>
          <a:xfrm>
            <a:off x="292758" y="190290"/>
            <a:ext cx="17779160" cy="1295820"/>
          </a:xfrm>
          <a:prstGeom prst="rect">
            <a:avLst/>
          </a:prstGeom>
        </p:spPr>
        <p:txBody>
          <a:bodyPr lIns="0" tIns="0" rIns="0" bIns="0" rtlCol="0" anchor="t">
            <a:spAutoFit/>
          </a:bodyPr>
          <a:lstStyle/>
          <a:p>
            <a:pPr marL="0" lvl="0" indent="0">
              <a:lnSpc>
                <a:spcPts val="5226"/>
              </a:lnSpc>
              <a:spcBef>
                <a:spcPct val="0"/>
              </a:spcBef>
            </a:pPr>
            <a:r>
              <a:rPr lang="en-US" sz="3733" dirty="0">
                <a:solidFill>
                  <a:srgbClr val="456874"/>
                </a:solidFill>
                <a:latin typeface="Source Sans Pro Bold"/>
              </a:rPr>
              <a:t>17) For every delivery person(use their name), print the total number of order ids (exclude returns) by month in separate columns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9956618" y="2740710"/>
            <a:ext cx="8115300" cy="5347871"/>
          </a:xfrm>
          <a:custGeom>
            <a:avLst/>
            <a:gdLst/>
            <a:ahLst/>
            <a:cxnLst/>
            <a:rect l="l" t="t" r="r" b="b"/>
            <a:pathLst>
              <a:path w="8115300" h="5347871">
                <a:moveTo>
                  <a:pt x="0" y="0"/>
                </a:moveTo>
                <a:lnTo>
                  <a:pt x="8115300" y="0"/>
                </a:lnTo>
                <a:lnTo>
                  <a:pt x="8115300" y="5347870"/>
                </a:lnTo>
                <a:lnTo>
                  <a:pt x="0" y="534787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21715" y="2053642"/>
            <a:ext cx="8393685" cy="8043068"/>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just">
              <a:lnSpc>
                <a:spcPts val="3084"/>
              </a:lnSpc>
              <a:spcBef>
                <a:spcPct val="0"/>
              </a:spcBef>
            </a:pPr>
            <a:r>
              <a:rPr lang="en-US" sz="2803" dirty="0">
                <a:solidFill>
                  <a:srgbClr val="456874"/>
                </a:solidFill>
                <a:latin typeface="Source Sans Pro Bold"/>
              </a:rPr>
              <a:t>SYNTAX </a:t>
            </a:r>
          </a:p>
          <a:p>
            <a:pPr algn="just">
              <a:lnSpc>
                <a:spcPts val="3084"/>
              </a:lnSpc>
              <a:spcBef>
                <a:spcPct val="0"/>
              </a:spcBef>
            </a:pPr>
            <a:endParaRPr lang="en-US" sz="2803" dirty="0">
              <a:solidFill>
                <a:srgbClr val="456874"/>
              </a:solidFill>
              <a:latin typeface="Source Sans Pro Bold"/>
            </a:endParaRPr>
          </a:p>
          <a:p>
            <a:pPr>
              <a:lnSpc>
                <a:spcPts val="3084"/>
              </a:lnSpc>
              <a:spcBef>
                <a:spcPct val="0"/>
              </a:spcBef>
            </a:pPr>
            <a:r>
              <a:rPr lang="en-US" sz="2803" dirty="0">
                <a:solidFill>
                  <a:srgbClr val="456874"/>
                </a:solidFill>
                <a:latin typeface="Source Sans Pro"/>
              </a:rPr>
              <a:t>select</a:t>
            </a:r>
          </a:p>
          <a:p>
            <a:pPr>
              <a:lnSpc>
                <a:spcPts val="3084"/>
              </a:lnSpc>
              <a:spcBef>
                <a:spcPct val="0"/>
              </a:spcBef>
            </a:pPr>
            <a:r>
              <a:rPr lang="en-US" sz="2803" dirty="0">
                <a:solidFill>
                  <a:srgbClr val="456874"/>
                </a:solidFill>
                <a:latin typeface="Source Sans Pro"/>
              </a:rPr>
              <a:t>    </a:t>
            </a:r>
            <a:r>
              <a:rPr lang="en-US" sz="2803" dirty="0" err="1">
                <a:solidFill>
                  <a:srgbClr val="456874"/>
                </a:solidFill>
                <a:latin typeface="Source Sans Pro"/>
              </a:rPr>
              <a:t>customers.gender</a:t>
            </a:r>
            <a:r>
              <a:rPr lang="en-US" sz="2803" dirty="0">
                <a:solidFill>
                  <a:srgbClr val="456874"/>
                </a:solidFill>
                <a:latin typeface="Source Sans Pro"/>
              </a:rPr>
              <a:t>,</a:t>
            </a:r>
          </a:p>
          <a:p>
            <a:pPr>
              <a:lnSpc>
                <a:spcPts val="3084"/>
              </a:lnSpc>
              <a:spcBef>
                <a:spcPct val="0"/>
              </a:spcBef>
            </a:pPr>
            <a:r>
              <a:rPr lang="en-US" sz="2803" dirty="0">
                <a:solidFill>
                  <a:srgbClr val="456874"/>
                </a:solidFill>
                <a:latin typeface="Source Sans Pro"/>
              </a:rPr>
              <a:t>    </a:t>
            </a:r>
            <a:r>
              <a:rPr lang="en-US" sz="2803" dirty="0" err="1">
                <a:solidFill>
                  <a:srgbClr val="456874"/>
                </a:solidFill>
                <a:latin typeface="Source Sans Pro"/>
              </a:rPr>
              <a:t>products.product_name</a:t>
            </a:r>
            <a:r>
              <a:rPr lang="en-US" sz="2803" dirty="0">
                <a:solidFill>
                  <a:srgbClr val="456874"/>
                </a:solidFill>
                <a:latin typeface="Source Sans Pro"/>
              </a:rPr>
              <a:t>,</a:t>
            </a:r>
          </a:p>
          <a:p>
            <a:pPr>
              <a:lnSpc>
                <a:spcPts val="3084"/>
              </a:lnSpc>
              <a:spcBef>
                <a:spcPct val="0"/>
              </a:spcBef>
            </a:pPr>
            <a:r>
              <a:rPr lang="en-US" sz="2803" dirty="0">
                <a:solidFill>
                  <a:srgbClr val="456874"/>
                </a:solidFill>
                <a:latin typeface="Source Sans Pro"/>
              </a:rPr>
              <a:t>    sum(</a:t>
            </a:r>
            <a:r>
              <a:rPr lang="en-US" sz="2803" dirty="0" err="1">
                <a:solidFill>
                  <a:srgbClr val="456874"/>
                </a:solidFill>
                <a:latin typeface="Source Sans Pro"/>
              </a:rPr>
              <a:t>orders.total_amount_paid</a:t>
            </a:r>
            <a:r>
              <a:rPr lang="en-US" sz="2803" dirty="0">
                <a:solidFill>
                  <a:srgbClr val="456874"/>
                </a:solidFill>
                <a:latin typeface="Source Sans Pro"/>
              </a:rPr>
              <a:t> - </a:t>
            </a:r>
            <a:r>
              <a:rPr lang="en-US" sz="2803" dirty="0" err="1">
                <a:solidFill>
                  <a:srgbClr val="456874"/>
                </a:solidFill>
                <a:latin typeface="Source Sans Pro"/>
              </a:rPr>
              <a:t>products.procurement_cost_per_unit</a:t>
            </a:r>
            <a:r>
              <a:rPr lang="en-US" sz="2803" dirty="0">
                <a:solidFill>
                  <a:srgbClr val="456874"/>
                </a:solidFill>
                <a:latin typeface="Source Sans Pro"/>
              </a:rPr>
              <a:t>*</a:t>
            </a:r>
            <a:r>
              <a:rPr lang="en-US" sz="2803" dirty="0" err="1">
                <a:solidFill>
                  <a:srgbClr val="456874"/>
                </a:solidFill>
                <a:latin typeface="Source Sans Pro"/>
              </a:rPr>
              <a:t>orders.tot_units</a:t>
            </a:r>
            <a:r>
              <a:rPr lang="en-US" sz="2803" dirty="0">
                <a:solidFill>
                  <a:srgbClr val="456874"/>
                </a:solidFill>
                <a:latin typeface="Source Sans Pro"/>
              </a:rPr>
              <a:t>) as </a:t>
            </a:r>
            <a:r>
              <a:rPr lang="en-US" sz="2803" dirty="0" err="1">
                <a:solidFill>
                  <a:srgbClr val="456874"/>
                </a:solidFill>
                <a:latin typeface="Source Sans Pro"/>
              </a:rPr>
              <a:t>absolute_profit</a:t>
            </a:r>
            <a:r>
              <a:rPr lang="en-US" sz="2803" dirty="0">
                <a:solidFill>
                  <a:srgbClr val="456874"/>
                </a:solidFill>
                <a:latin typeface="Source Sans Pro"/>
              </a:rPr>
              <a:t>,</a:t>
            </a:r>
          </a:p>
          <a:p>
            <a:pPr>
              <a:lnSpc>
                <a:spcPts val="3084"/>
              </a:lnSpc>
              <a:spcBef>
                <a:spcPct val="0"/>
              </a:spcBef>
            </a:pPr>
            <a:r>
              <a:rPr lang="en-US" sz="2803" dirty="0">
                <a:solidFill>
                  <a:srgbClr val="456874"/>
                </a:solidFill>
                <a:latin typeface="Source Sans Pro Bold"/>
              </a:rPr>
              <a:t>    </a:t>
            </a:r>
            <a:r>
              <a:rPr lang="en-US" sz="2803" dirty="0">
                <a:solidFill>
                  <a:srgbClr val="456874"/>
                </a:solidFill>
                <a:latin typeface="Source Sans Pro"/>
              </a:rPr>
              <a:t> 100* (sum(</a:t>
            </a:r>
            <a:r>
              <a:rPr lang="en-US" sz="2803" dirty="0" err="1">
                <a:solidFill>
                  <a:srgbClr val="456874"/>
                </a:solidFill>
                <a:latin typeface="Source Sans Pro"/>
              </a:rPr>
              <a:t>orders.total_amount_paid</a:t>
            </a:r>
            <a:r>
              <a:rPr lang="en-US" sz="2803" dirty="0">
                <a:solidFill>
                  <a:srgbClr val="456874"/>
                </a:solidFill>
                <a:latin typeface="Source Sans Pro"/>
              </a:rPr>
              <a:t>)/ sum(</a:t>
            </a:r>
            <a:r>
              <a:rPr lang="en-US" sz="2803" dirty="0" err="1">
                <a:solidFill>
                  <a:srgbClr val="456874"/>
                </a:solidFill>
                <a:latin typeface="Source Sans Pro"/>
              </a:rPr>
              <a:t>products.procurement_cost_per_unit</a:t>
            </a:r>
            <a:r>
              <a:rPr lang="en-US" sz="2803" dirty="0">
                <a:solidFill>
                  <a:srgbClr val="456874"/>
                </a:solidFill>
                <a:latin typeface="Source Sans Pro"/>
              </a:rPr>
              <a:t>*</a:t>
            </a:r>
            <a:r>
              <a:rPr lang="en-US" sz="2803" dirty="0" err="1">
                <a:solidFill>
                  <a:srgbClr val="456874"/>
                </a:solidFill>
                <a:latin typeface="Source Sans Pro"/>
              </a:rPr>
              <a:t>orders.tot_units</a:t>
            </a:r>
            <a:r>
              <a:rPr lang="en-US" sz="2803" dirty="0">
                <a:solidFill>
                  <a:srgbClr val="456874"/>
                </a:solidFill>
                <a:latin typeface="Source Sans Pro"/>
              </a:rPr>
              <a:t>))-100 as </a:t>
            </a:r>
            <a:r>
              <a:rPr lang="en-US" sz="2803" dirty="0" err="1">
                <a:solidFill>
                  <a:srgbClr val="456874"/>
                </a:solidFill>
                <a:latin typeface="Source Sans Pro"/>
              </a:rPr>
              <a:t>percentage_profit</a:t>
            </a:r>
            <a:endParaRPr lang="en-US" sz="2803" dirty="0">
              <a:solidFill>
                <a:srgbClr val="456874"/>
              </a:solidFill>
              <a:latin typeface="Source Sans Pro"/>
            </a:endParaRPr>
          </a:p>
          <a:p>
            <a:pPr>
              <a:lnSpc>
                <a:spcPts val="3084"/>
              </a:lnSpc>
              <a:spcBef>
                <a:spcPct val="0"/>
              </a:spcBef>
            </a:pPr>
            <a:r>
              <a:rPr lang="en-US" sz="2803" dirty="0">
                <a:solidFill>
                  <a:srgbClr val="456874"/>
                </a:solidFill>
                <a:latin typeface="Source Sans Pro"/>
              </a:rPr>
              <a:t>from </a:t>
            </a:r>
          </a:p>
          <a:p>
            <a:pPr>
              <a:lnSpc>
                <a:spcPts val="3084"/>
              </a:lnSpc>
              <a:spcBef>
                <a:spcPct val="0"/>
              </a:spcBef>
            </a:pPr>
            <a:r>
              <a:rPr lang="en-US" sz="2803" dirty="0">
                <a:solidFill>
                  <a:srgbClr val="456874"/>
                </a:solidFill>
                <a:latin typeface="Source Sans Pro"/>
              </a:rPr>
              <a:t>     orders</a:t>
            </a:r>
          </a:p>
          <a:p>
            <a:pPr>
              <a:lnSpc>
                <a:spcPts val="3084"/>
              </a:lnSpc>
              <a:spcBef>
                <a:spcPct val="0"/>
              </a:spcBef>
            </a:pPr>
            <a:r>
              <a:rPr lang="en-US" sz="2803" dirty="0">
                <a:solidFill>
                  <a:srgbClr val="456874"/>
                </a:solidFill>
                <a:latin typeface="Source Sans Pro"/>
              </a:rPr>
              <a:t>left join </a:t>
            </a:r>
          </a:p>
          <a:p>
            <a:pPr>
              <a:lnSpc>
                <a:spcPts val="3084"/>
              </a:lnSpc>
              <a:spcBef>
                <a:spcPct val="0"/>
              </a:spcBef>
            </a:pPr>
            <a:r>
              <a:rPr lang="en-US" sz="2803" dirty="0">
                <a:solidFill>
                  <a:srgbClr val="456874"/>
                </a:solidFill>
                <a:latin typeface="Source Sans Pro Bold"/>
              </a:rPr>
              <a:t>    </a:t>
            </a:r>
            <a:r>
              <a:rPr lang="en-US" sz="2803" dirty="0">
                <a:solidFill>
                  <a:srgbClr val="456874"/>
                </a:solidFill>
                <a:latin typeface="Source Sans Pro"/>
              </a:rPr>
              <a:t> customers on </a:t>
            </a:r>
            <a:r>
              <a:rPr lang="en-US" sz="2803" dirty="0" err="1">
                <a:solidFill>
                  <a:srgbClr val="456874"/>
                </a:solidFill>
                <a:latin typeface="Source Sans Pro"/>
              </a:rPr>
              <a:t>orders.cust_id</a:t>
            </a:r>
            <a:r>
              <a:rPr lang="en-US" sz="2803" dirty="0">
                <a:solidFill>
                  <a:srgbClr val="456874"/>
                </a:solidFill>
                <a:latin typeface="Source Sans Pro"/>
              </a:rPr>
              <a:t> = </a:t>
            </a:r>
            <a:r>
              <a:rPr lang="en-US" sz="2803" dirty="0" err="1">
                <a:solidFill>
                  <a:srgbClr val="456874"/>
                </a:solidFill>
                <a:latin typeface="Source Sans Pro"/>
              </a:rPr>
              <a:t>customers.cust_id</a:t>
            </a:r>
            <a:endParaRPr lang="en-US" sz="2803" dirty="0">
              <a:solidFill>
                <a:srgbClr val="456874"/>
              </a:solidFill>
              <a:latin typeface="Source Sans Pro"/>
            </a:endParaRPr>
          </a:p>
          <a:p>
            <a:pPr>
              <a:lnSpc>
                <a:spcPts val="3084"/>
              </a:lnSpc>
              <a:spcBef>
                <a:spcPct val="0"/>
              </a:spcBef>
            </a:pPr>
            <a:r>
              <a:rPr lang="en-US" sz="2803" dirty="0">
                <a:solidFill>
                  <a:srgbClr val="456874"/>
                </a:solidFill>
                <a:latin typeface="Source Sans Pro"/>
              </a:rPr>
              <a:t>left join</a:t>
            </a:r>
          </a:p>
          <a:p>
            <a:pPr>
              <a:lnSpc>
                <a:spcPts val="3084"/>
              </a:lnSpc>
              <a:spcBef>
                <a:spcPct val="0"/>
              </a:spcBef>
            </a:pPr>
            <a:r>
              <a:rPr lang="en-US" sz="2803" dirty="0">
                <a:solidFill>
                  <a:srgbClr val="456874"/>
                </a:solidFill>
                <a:latin typeface="Source Sans Pro Bold"/>
              </a:rPr>
              <a:t>    </a:t>
            </a:r>
            <a:r>
              <a:rPr lang="en-US" sz="2803" dirty="0">
                <a:solidFill>
                  <a:srgbClr val="456874"/>
                </a:solidFill>
                <a:latin typeface="Source Sans Pro"/>
              </a:rPr>
              <a:t> products on </a:t>
            </a:r>
            <a:r>
              <a:rPr lang="en-US" sz="2803" dirty="0" err="1">
                <a:solidFill>
                  <a:srgbClr val="456874"/>
                </a:solidFill>
                <a:latin typeface="Source Sans Pro"/>
              </a:rPr>
              <a:t>orders.product_id</a:t>
            </a:r>
            <a:r>
              <a:rPr lang="en-US" sz="2803" dirty="0">
                <a:solidFill>
                  <a:srgbClr val="456874"/>
                </a:solidFill>
                <a:latin typeface="Source Sans Pro"/>
              </a:rPr>
              <a:t> = </a:t>
            </a:r>
            <a:r>
              <a:rPr lang="en-US" sz="2803" dirty="0" err="1">
                <a:solidFill>
                  <a:srgbClr val="456874"/>
                </a:solidFill>
                <a:latin typeface="Source Sans Pro"/>
              </a:rPr>
              <a:t>products.product_id</a:t>
            </a:r>
            <a:endParaRPr lang="en-US" sz="2803" dirty="0">
              <a:solidFill>
                <a:srgbClr val="456874"/>
              </a:solidFill>
              <a:latin typeface="Source Sans Pro"/>
            </a:endParaRPr>
          </a:p>
          <a:p>
            <a:pPr>
              <a:lnSpc>
                <a:spcPts val="3084"/>
              </a:lnSpc>
              <a:spcBef>
                <a:spcPct val="0"/>
              </a:spcBef>
            </a:pPr>
            <a:r>
              <a:rPr lang="en-US" sz="2803" dirty="0">
                <a:solidFill>
                  <a:srgbClr val="456874"/>
                </a:solidFill>
                <a:latin typeface="Source Sans Pro"/>
              </a:rPr>
              <a:t>group by</a:t>
            </a:r>
          </a:p>
          <a:p>
            <a:pPr>
              <a:lnSpc>
                <a:spcPts val="3084"/>
              </a:lnSpc>
              <a:spcBef>
                <a:spcPct val="0"/>
              </a:spcBef>
            </a:pPr>
            <a:r>
              <a:rPr lang="en-US" sz="2803" dirty="0">
                <a:solidFill>
                  <a:srgbClr val="456874"/>
                </a:solidFill>
                <a:latin typeface="Source Sans Pro"/>
              </a:rPr>
              <a:t>    </a:t>
            </a:r>
            <a:r>
              <a:rPr lang="en-US" sz="2803" dirty="0" err="1">
                <a:solidFill>
                  <a:srgbClr val="456874"/>
                </a:solidFill>
                <a:latin typeface="Source Sans Pro"/>
              </a:rPr>
              <a:t>customers.gender</a:t>
            </a:r>
            <a:r>
              <a:rPr lang="en-US" sz="2803" dirty="0">
                <a:solidFill>
                  <a:srgbClr val="456874"/>
                </a:solidFill>
                <a:latin typeface="Source Sans Pro"/>
              </a:rPr>
              <a:t>, </a:t>
            </a:r>
          </a:p>
          <a:p>
            <a:pPr>
              <a:lnSpc>
                <a:spcPts val="3084"/>
              </a:lnSpc>
              <a:spcBef>
                <a:spcPct val="0"/>
              </a:spcBef>
            </a:pPr>
            <a:r>
              <a:rPr lang="en-US" sz="2803" dirty="0">
                <a:solidFill>
                  <a:srgbClr val="456874"/>
                </a:solidFill>
                <a:latin typeface="Source Sans Pro"/>
              </a:rPr>
              <a:t>    </a:t>
            </a:r>
            <a:r>
              <a:rPr lang="en-US" sz="2803" dirty="0" err="1">
                <a:solidFill>
                  <a:srgbClr val="456874"/>
                </a:solidFill>
                <a:latin typeface="Source Sans Pro"/>
              </a:rPr>
              <a:t>products.product_name</a:t>
            </a:r>
            <a:r>
              <a:rPr lang="en-US" sz="2803" dirty="0">
                <a:solidFill>
                  <a:srgbClr val="456874"/>
                </a:solidFill>
                <a:latin typeface="Source Sans Pro"/>
              </a:rPr>
              <a:t>;</a:t>
            </a:r>
          </a:p>
        </p:txBody>
      </p:sp>
      <p:sp>
        <p:nvSpPr>
          <p:cNvPr id="4" name="TextBox 4"/>
          <p:cNvSpPr txBox="1"/>
          <p:nvPr/>
        </p:nvSpPr>
        <p:spPr>
          <a:xfrm>
            <a:off x="292758" y="190290"/>
            <a:ext cx="17779160" cy="1295820"/>
          </a:xfrm>
          <a:prstGeom prst="rect">
            <a:avLst/>
          </a:prstGeom>
        </p:spPr>
        <p:txBody>
          <a:bodyPr lIns="0" tIns="0" rIns="0" bIns="0" rtlCol="0" anchor="t">
            <a:spAutoFit/>
          </a:bodyPr>
          <a:lstStyle/>
          <a:p>
            <a:pPr marL="0" lvl="0" indent="0">
              <a:lnSpc>
                <a:spcPts val="5226"/>
              </a:lnSpc>
              <a:spcBef>
                <a:spcPct val="0"/>
              </a:spcBef>
            </a:pPr>
            <a:r>
              <a:rPr lang="en-US" sz="3733" dirty="0">
                <a:solidFill>
                  <a:srgbClr val="456874"/>
                </a:solidFill>
                <a:latin typeface="Source Sans Pro Bold"/>
              </a:rPr>
              <a:t>18) For each gender - male and female - find the absolute and percentage profit by product name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TextBox 2"/>
          <p:cNvSpPr txBox="1"/>
          <p:nvPr/>
        </p:nvSpPr>
        <p:spPr>
          <a:xfrm>
            <a:off x="89684" y="2581940"/>
            <a:ext cx="11340316" cy="7155805"/>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just">
              <a:lnSpc>
                <a:spcPts val="3050"/>
              </a:lnSpc>
              <a:spcBef>
                <a:spcPct val="0"/>
              </a:spcBef>
            </a:pPr>
            <a:r>
              <a:rPr lang="en-US" sz="2900" dirty="0">
                <a:solidFill>
                  <a:srgbClr val="456874"/>
                </a:solidFill>
                <a:latin typeface="Source Sans Pro Bold"/>
              </a:rPr>
              <a:t>SYNTAX </a:t>
            </a:r>
          </a:p>
          <a:p>
            <a:pPr algn="just">
              <a:lnSpc>
                <a:spcPts val="3050"/>
              </a:lnSpc>
              <a:spcBef>
                <a:spcPct val="0"/>
              </a:spcBef>
            </a:pPr>
            <a:endParaRPr lang="en-US" sz="2900" dirty="0">
              <a:solidFill>
                <a:srgbClr val="456874"/>
              </a:solidFill>
              <a:latin typeface="Source Sans Pro Bold"/>
            </a:endParaRPr>
          </a:p>
          <a:p>
            <a:pPr>
              <a:lnSpc>
                <a:spcPts val="3050"/>
              </a:lnSpc>
              <a:spcBef>
                <a:spcPct val="0"/>
              </a:spcBef>
            </a:pPr>
            <a:r>
              <a:rPr lang="en-US" sz="2900" dirty="0">
                <a:solidFill>
                  <a:srgbClr val="456874"/>
                </a:solidFill>
                <a:latin typeface="Source Sans Pro"/>
              </a:rPr>
              <a:t>select </a:t>
            </a:r>
          </a:p>
          <a:p>
            <a:pPr>
              <a:lnSpc>
                <a:spcPts val="3050"/>
              </a:lnSpc>
              <a:spcBef>
                <a:spcPct val="0"/>
              </a:spcBef>
            </a:pPr>
            <a:r>
              <a:rPr lang="en-US" sz="2900" dirty="0">
                <a:solidFill>
                  <a:srgbClr val="456874"/>
                </a:solidFill>
                <a:latin typeface="Source Sans Pro"/>
              </a:rPr>
              <a:t>    </a:t>
            </a:r>
            <a:r>
              <a:rPr lang="en-US" sz="2900" dirty="0" err="1">
                <a:solidFill>
                  <a:srgbClr val="456874"/>
                </a:solidFill>
                <a:latin typeface="Source Sans Pro"/>
              </a:rPr>
              <a:t>products.product_name</a:t>
            </a:r>
            <a:r>
              <a:rPr lang="en-US" sz="2900" dirty="0">
                <a:solidFill>
                  <a:srgbClr val="456874"/>
                </a:solidFill>
                <a:latin typeface="Source Sans Pro"/>
              </a:rPr>
              <a:t>,</a:t>
            </a:r>
          </a:p>
          <a:p>
            <a:pPr>
              <a:lnSpc>
                <a:spcPts val="3050"/>
              </a:lnSpc>
              <a:spcBef>
                <a:spcPct val="0"/>
              </a:spcBef>
            </a:pPr>
            <a:r>
              <a:rPr lang="en-US" sz="2900" dirty="0">
                <a:solidFill>
                  <a:srgbClr val="456874"/>
                </a:solidFill>
                <a:latin typeface="Source Sans Pro"/>
              </a:rPr>
              <a:t>    </a:t>
            </a:r>
            <a:r>
              <a:rPr lang="en-US" sz="2900" dirty="0" err="1">
                <a:solidFill>
                  <a:srgbClr val="456874"/>
                </a:solidFill>
                <a:latin typeface="Source Sans Pro"/>
              </a:rPr>
              <a:t>orders.tot_units</a:t>
            </a:r>
            <a:r>
              <a:rPr lang="en-US" sz="2900" dirty="0">
                <a:solidFill>
                  <a:srgbClr val="456874"/>
                </a:solidFill>
                <a:latin typeface="Source Sans Pro"/>
              </a:rPr>
              <a:t>,</a:t>
            </a:r>
          </a:p>
          <a:p>
            <a:pPr>
              <a:lnSpc>
                <a:spcPts val="3050"/>
              </a:lnSpc>
              <a:spcBef>
                <a:spcPct val="0"/>
              </a:spcBef>
            </a:pPr>
            <a:r>
              <a:rPr lang="en-US" sz="2900" dirty="0">
                <a:solidFill>
                  <a:srgbClr val="456874"/>
                </a:solidFill>
                <a:latin typeface="Source Sans Pro"/>
              </a:rPr>
              <a:t>    round((avg((</a:t>
            </a:r>
            <a:r>
              <a:rPr lang="en-US" sz="2900" dirty="0" err="1">
                <a:solidFill>
                  <a:srgbClr val="456874"/>
                </a:solidFill>
                <a:latin typeface="Source Sans Pro"/>
              </a:rPr>
              <a:t>orders.displayed_selling_price_per_unit</a:t>
            </a:r>
            <a:r>
              <a:rPr lang="en-US" sz="2900" dirty="0">
                <a:solidFill>
                  <a:srgbClr val="456874"/>
                </a:solidFill>
                <a:latin typeface="Source Sans Pro"/>
              </a:rPr>
              <a:t>*</a:t>
            </a:r>
            <a:r>
              <a:rPr lang="en-US" sz="2900" dirty="0" err="1">
                <a:solidFill>
                  <a:srgbClr val="456874"/>
                </a:solidFill>
                <a:latin typeface="Source Sans Pro"/>
              </a:rPr>
              <a:t>orders.tot_units</a:t>
            </a:r>
            <a:r>
              <a:rPr lang="en-US" sz="2900" dirty="0">
                <a:solidFill>
                  <a:srgbClr val="456874"/>
                </a:solidFill>
                <a:latin typeface="Source Sans Pro"/>
              </a:rPr>
              <a:t>)-</a:t>
            </a:r>
            <a:r>
              <a:rPr lang="en-US" sz="2900" dirty="0" err="1">
                <a:solidFill>
                  <a:srgbClr val="456874"/>
                </a:solidFill>
                <a:latin typeface="Source Sans Pro"/>
              </a:rPr>
              <a:t>orders.total_amount_paid</a:t>
            </a:r>
            <a:r>
              <a:rPr lang="en-US" sz="2900" dirty="0">
                <a:solidFill>
                  <a:srgbClr val="456874"/>
                </a:solidFill>
                <a:latin typeface="Source Sans Pro"/>
              </a:rPr>
              <a:t>)/</a:t>
            </a:r>
            <a:r>
              <a:rPr lang="en-US" sz="2900" dirty="0" err="1">
                <a:solidFill>
                  <a:srgbClr val="456874"/>
                </a:solidFill>
                <a:latin typeface="Source Sans Pro"/>
              </a:rPr>
              <a:t>orders.tot_units</a:t>
            </a:r>
            <a:r>
              <a:rPr lang="en-US" sz="2900" dirty="0">
                <a:solidFill>
                  <a:srgbClr val="456874"/>
                </a:solidFill>
                <a:latin typeface="Source Sans Pro"/>
              </a:rPr>
              <a:t>),2) as </a:t>
            </a:r>
            <a:r>
              <a:rPr lang="en-US" sz="2900" dirty="0" err="1">
                <a:solidFill>
                  <a:srgbClr val="456874"/>
                </a:solidFill>
                <a:latin typeface="Source Sans Pro"/>
              </a:rPr>
              <a:t>discount_given_per_unit</a:t>
            </a:r>
            <a:endParaRPr lang="en-US" sz="2900" dirty="0">
              <a:solidFill>
                <a:srgbClr val="456874"/>
              </a:solidFill>
              <a:latin typeface="Source Sans Pro"/>
            </a:endParaRPr>
          </a:p>
          <a:p>
            <a:pPr>
              <a:lnSpc>
                <a:spcPts val="3050"/>
              </a:lnSpc>
              <a:spcBef>
                <a:spcPct val="0"/>
              </a:spcBef>
            </a:pPr>
            <a:r>
              <a:rPr lang="en-US" sz="2900" dirty="0">
                <a:solidFill>
                  <a:srgbClr val="456874"/>
                </a:solidFill>
                <a:latin typeface="Source Sans Pro"/>
              </a:rPr>
              <a:t>from</a:t>
            </a:r>
          </a:p>
          <a:p>
            <a:pPr>
              <a:lnSpc>
                <a:spcPts val="3050"/>
              </a:lnSpc>
              <a:spcBef>
                <a:spcPct val="0"/>
              </a:spcBef>
            </a:pPr>
            <a:r>
              <a:rPr lang="en-US" sz="2900" dirty="0">
                <a:solidFill>
                  <a:srgbClr val="456874"/>
                </a:solidFill>
                <a:latin typeface="Source Sans Pro"/>
              </a:rPr>
              <a:t>    orders</a:t>
            </a:r>
          </a:p>
          <a:p>
            <a:pPr>
              <a:lnSpc>
                <a:spcPts val="3050"/>
              </a:lnSpc>
              <a:spcBef>
                <a:spcPct val="0"/>
              </a:spcBef>
            </a:pPr>
            <a:r>
              <a:rPr lang="en-US" sz="2900" dirty="0">
                <a:solidFill>
                  <a:srgbClr val="456874"/>
                </a:solidFill>
                <a:latin typeface="Source Sans Pro"/>
              </a:rPr>
              <a:t>left join </a:t>
            </a:r>
          </a:p>
          <a:p>
            <a:pPr>
              <a:lnSpc>
                <a:spcPts val="3050"/>
              </a:lnSpc>
              <a:spcBef>
                <a:spcPct val="0"/>
              </a:spcBef>
            </a:pPr>
            <a:r>
              <a:rPr lang="en-US" sz="2900" dirty="0">
                <a:solidFill>
                  <a:srgbClr val="456874"/>
                </a:solidFill>
                <a:latin typeface="Source Sans Pro"/>
              </a:rPr>
              <a:t>    products on </a:t>
            </a:r>
            <a:r>
              <a:rPr lang="en-US" sz="2900" dirty="0" err="1">
                <a:solidFill>
                  <a:srgbClr val="456874"/>
                </a:solidFill>
                <a:latin typeface="Source Sans Pro"/>
              </a:rPr>
              <a:t>orders.product_id</a:t>
            </a:r>
            <a:r>
              <a:rPr lang="en-US" sz="2900" dirty="0">
                <a:solidFill>
                  <a:srgbClr val="456874"/>
                </a:solidFill>
                <a:latin typeface="Source Sans Pro"/>
              </a:rPr>
              <a:t> = </a:t>
            </a:r>
            <a:r>
              <a:rPr lang="en-US" sz="2900" dirty="0" err="1">
                <a:solidFill>
                  <a:srgbClr val="456874"/>
                </a:solidFill>
                <a:latin typeface="Source Sans Pro"/>
              </a:rPr>
              <a:t>products.product_id</a:t>
            </a:r>
            <a:endParaRPr lang="en-US" sz="2900" dirty="0">
              <a:solidFill>
                <a:srgbClr val="456874"/>
              </a:solidFill>
              <a:latin typeface="Source Sans Pro"/>
            </a:endParaRPr>
          </a:p>
          <a:p>
            <a:pPr>
              <a:lnSpc>
                <a:spcPts val="3050"/>
              </a:lnSpc>
              <a:spcBef>
                <a:spcPct val="0"/>
              </a:spcBef>
            </a:pPr>
            <a:r>
              <a:rPr lang="en-US" sz="2900" dirty="0">
                <a:solidFill>
                  <a:srgbClr val="456874"/>
                </a:solidFill>
                <a:latin typeface="Source Sans Pro"/>
              </a:rPr>
              <a:t>where </a:t>
            </a:r>
          </a:p>
          <a:p>
            <a:pPr>
              <a:lnSpc>
                <a:spcPts val="3050"/>
              </a:lnSpc>
              <a:spcBef>
                <a:spcPct val="0"/>
              </a:spcBef>
            </a:pPr>
            <a:r>
              <a:rPr lang="en-US" sz="2900" dirty="0">
                <a:solidFill>
                  <a:srgbClr val="456874"/>
                </a:solidFill>
                <a:latin typeface="Source Sans Pro"/>
              </a:rPr>
              <a:t>    </a:t>
            </a:r>
            <a:r>
              <a:rPr lang="en-US" sz="2900" dirty="0" err="1">
                <a:solidFill>
                  <a:srgbClr val="456874"/>
                </a:solidFill>
                <a:latin typeface="Source Sans Pro"/>
              </a:rPr>
              <a:t>orders.order_type</a:t>
            </a:r>
            <a:r>
              <a:rPr lang="en-US" sz="2900" dirty="0">
                <a:solidFill>
                  <a:srgbClr val="456874"/>
                </a:solidFill>
                <a:latin typeface="Source Sans Pro"/>
              </a:rPr>
              <a:t> = "buy" and </a:t>
            </a:r>
            <a:r>
              <a:rPr lang="en-US" sz="2900" dirty="0" err="1">
                <a:solidFill>
                  <a:srgbClr val="456874"/>
                </a:solidFill>
                <a:latin typeface="Source Sans Pro"/>
              </a:rPr>
              <a:t>products.product_name</a:t>
            </a:r>
            <a:r>
              <a:rPr lang="en-US" sz="2900" dirty="0">
                <a:solidFill>
                  <a:srgbClr val="456874"/>
                </a:solidFill>
                <a:latin typeface="Source Sans Pro"/>
              </a:rPr>
              <a:t> = "Dell AX420"</a:t>
            </a:r>
          </a:p>
          <a:p>
            <a:pPr>
              <a:lnSpc>
                <a:spcPts val="3050"/>
              </a:lnSpc>
              <a:spcBef>
                <a:spcPct val="0"/>
              </a:spcBef>
            </a:pPr>
            <a:r>
              <a:rPr lang="en-US" sz="2900" dirty="0">
                <a:solidFill>
                  <a:srgbClr val="456874"/>
                </a:solidFill>
                <a:latin typeface="Source Sans Pro"/>
              </a:rPr>
              <a:t>group by</a:t>
            </a:r>
          </a:p>
          <a:p>
            <a:pPr>
              <a:lnSpc>
                <a:spcPts val="3050"/>
              </a:lnSpc>
              <a:spcBef>
                <a:spcPct val="0"/>
              </a:spcBef>
            </a:pPr>
            <a:r>
              <a:rPr lang="en-US" sz="2900" dirty="0">
                <a:solidFill>
                  <a:srgbClr val="456874"/>
                </a:solidFill>
                <a:latin typeface="Source Sans Pro"/>
              </a:rPr>
              <a:t>     </a:t>
            </a:r>
            <a:r>
              <a:rPr lang="en-US" sz="2900" dirty="0" err="1">
                <a:solidFill>
                  <a:srgbClr val="456874"/>
                </a:solidFill>
                <a:latin typeface="Source Sans Pro"/>
              </a:rPr>
              <a:t>orders.tot_units</a:t>
            </a:r>
            <a:endParaRPr lang="en-US" sz="2900" dirty="0">
              <a:solidFill>
                <a:srgbClr val="456874"/>
              </a:solidFill>
              <a:latin typeface="Source Sans Pro"/>
            </a:endParaRPr>
          </a:p>
          <a:p>
            <a:pPr>
              <a:lnSpc>
                <a:spcPts val="3050"/>
              </a:lnSpc>
              <a:spcBef>
                <a:spcPct val="0"/>
              </a:spcBef>
            </a:pPr>
            <a:r>
              <a:rPr lang="en-US" sz="2900" dirty="0">
                <a:solidFill>
                  <a:srgbClr val="456874"/>
                </a:solidFill>
                <a:latin typeface="Source Sans Pro"/>
              </a:rPr>
              <a:t>order by </a:t>
            </a:r>
          </a:p>
          <a:p>
            <a:pPr>
              <a:lnSpc>
                <a:spcPts val="3050"/>
              </a:lnSpc>
              <a:spcBef>
                <a:spcPct val="0"/>
              </a:spcBef>
            </a:pPr>
            <a:r>
              <a:rPr lang="en-US" sz="2900" dirty="0">
                <a:solidFill>
                  <a:srgbClr val="456874"/>
                </a:solidFill>
                <a:latin typeface="Source Sans Pro"/>
              </a:rPr>
              <a:t>    </a:t>
            </a:r>
            <a:r>
              <a:rPr lang="en-US" sz="2900" dirty="0" err="1">
                <a:solidFill>
                  <a:srgbClr val="456874"/>
                </a:solidFill>
                <a:latin typeface="Source Sans Pro"/>
              </a:rPr>
              <a:t>orders.tot_units</a:t>
            </a:r>
            <a:r>
              <a:rPr lang="en-US" sz="2900" dirty="0">
                <a:solidFill>
                  <a:srgbClr val="456874"/>
                </a:solidFill>
                <a:latin typeface="Source Sans Pro"/>
              </a:rPr>
              <a:t> desc;</a:t>
            </a:r>
          </a:p>
        </p:txBody>
      </p:sp>
      <p:sp>
        <p:nvSpPr>
          <p:cNvPr id="3" name="Freeform 3"/>
          <p:cNvSpPr/>
          <p:nvPr/>
        </p:nvSpPr>
        <p:spPr>
          <a:xfrm>
            <a:off x="11679937" y="3989875"/>
            <a:ext cx="6518380" cy="4420510"/>
          </a:xfrm>
          <a:custGeom>
            <a:avLst/>
            <a:gdLst/>
            <a:ahLst/>
            <a:cxnLst/>
            <a:rect l="l" t="t" r="r" b="b"/>
            <a:pathLst>
              <a:path w="6518380" h="4420510">
                <a:moveTo>
                  <a:pt x="0" y="0"/>
                </a:moveTo>
                <a:lnTo>
                  <a:pt x="6518380" y="0"/>
                </a:lnTo>
                <a:lnTo>
                  <a:pt x="6518380" y="4420511"/>
                </a:lnTo>
                <a:lnTo>
                  <a:pt x="0" y="4420511"/>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254420" y="33127"/>
            <a:ext cx="17779160" cy="1953045"/>
          </a:xfrm>
          <a:prstGeom prst="rect">
            <a:avLst/>
          </a:prstGeom>
        </p:spPr>
        <p:txBody>
          <a:bodyPr lIns="0" tIns="0" rIns="0" bIns="0" rtlCol="0" anchor="t">
            <a:spAutoFit/>
          </a:bodyPr>
          <a:lstStyle/>
          <a:p>
            <a:pPr marL="0" lvl="0" indent="0">
              <a:lnSpc>
                <a:spcPts val="5226"/>
              </a:lnSpc>
              <a:spcBef>
                <a:spcPct val="0"/>
              </a:spcBef>
            </a:pPr>
            <a:r>
              <a:rPr lang="en-US" sz="3733" dirty="0">
                <a:solidFill>
                  <a:srgbClr val="456874"/>
                </a:solidFill>
                <a:latin typeface="Source Sans Pro Bold"/>
              </a:rPr>
              <a:t>19) Generally the more numbers of units you buy, the more discount seller will give you. For 'Dell AX420' is there a relationship between number of units ordered and average discount from selling price? Take only 'buy' order types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TextBox 2"/>
          <p:cNvSpPr txBox="1"/>
          <p:nvPr/>
        </p:nvSpPr>
        <p:spPr>
          <a:xfrm>
            <a:off x="1735758" y="3695327"/>
            <a:ext cx="15111809" cy="2614934"/>
          </a:xfrm>
          <a:prstGeom prst="rect">
            <a:avLst/>
          </a:prstGeom>
        </p:spPr>
        <p:txBody>
          <a:bodyPr lIns="0" tIns="0" rIns="0" bIns="0" rtlCol="0" anchor="t">
            <a:spAutoFit/>
          </a:bodyPr>
          <a:lstStyle/>
          <a:p>
            <a:pPr algn="ctr">
              <a:lnSpc>
                <a:spcPts val="20240"/>
              </a:lnSpc>
            </a:pPr>
            <a:r>
              <a:rPr lang="en-US" sz="18400">
                <a:solidFill>
                  <a:srgbClr val="FFFFFF"/>
                </a:solidFill>
                <a:latin typeface="Source Sans Pro Bold"/>
              </a:rPr>
              <a:t>CONCLUSIONS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txBody>
          <a:bodyPr/>
          <a:lstStyle/>
          <a:p>
            <a:endParaRPr lang="en-IN"/>
          </a:p>
        </p:txBody>
      </p:sp>
      <p:sp>
        <p:nvSpPr>
          <p:cNvPr id="3" name="Freeform 3"/>
          <p:cNvSpPr/>
          <p:nvPr/>
        </p:nvSpPr>
        <p:spPr>
          <a:xfrm>
            <a:off x="2010197" y="2062975"/>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AutoShape 4"/>
          <p:cNvSpPr/>
          <p:nvPr/>
        </p:nvSpPr>
        <p:spPr>
          <a:xfrm>
            <a:off x="1779452" y="5489801"/>
            <a:ext cx="15108918"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5" name="Group 5"/>
          <p:cNvGrpSpPr/>
          <p:nvPr/>
        </p:nvGrpSpPr>
        <p:grpSpPr>
          <a:xfrm>
            <a:off x="2793225" y="5319760"/>
            <a:ext cx="461490" cy="4614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txBody>
            <a:bodyPr/>
            <a:lstStyle/>
            <a:p>
              <a:endParaRPr lang="en-IN"/>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2010197" y="2481525"/>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9" name="Freeform 9"/>
          <p:cNvSpPr/>
          <p:nvPr/>
        </p:nvSpPr>
        <p:spPr>
          <a:xfrm>
            <a:off x="8043997"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8807229" y="5240576"/>
            <a:ext cx="501082" cy="50108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IN"/>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8043997"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02</a:t>
            </a:r>
          </a:p>
        </p:txBody>
      </p:sp>
      <p:sp>
        <p:nvSpPr>
          <p:cNvPr id="14" name="Freeform 14"/>
          <p:cNvSpPr/>
          <p:nvPr/>
        </p:nvSpPr>
        <p:spPr>
          <a:xfrm>
            <a:off x="14359743"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5" name="Group 15"/>
          <p:cNvGrpSpPr/>
          <p:nvPr/>
        </p:nvGrpSpPr>
        <p:grpSpPr>
          <a:xfrm>
            <a:off x="15122975" y="5280168"/>
            <a:ext cx="501082" cy="50108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en-IN"/>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14359743"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03</a:t>
            </a:r>
          </a:p>
        </p:txBody>
      </p:sp>
      <p:sp>
        <p:nvSpPr>
          <p:cNvPr id="19" name="TextBox 19"/>
          <p:cNvSpPr txBox="1"/>
          <p:nvPr/>
        </p:nvSpPr>
        <p:spPr>
          <a:xfrm>
            <a:off x="1319176" y="6319541"/>
            <a:ext cx="3871077" cy="2233625"/>
          </a:xfrm>
          <a:prstGeom prst="rect">
            <a:avLst/>
          </a:prstGeom>
        </p:spPr>
        <p:txBody>
          <a:bodyPr lIns="0" tIns="0" rIns="0" bIns="0" rtlCol="0" anchor="t">
            <a:spAutoFit/>
          </a:bodyPr>
          <a:lstStyle/>
          <a:p>
            <a:pPr marL="0" lvl="0" indent="0" algn="l">
              <a:lnSpc>
                <a:spcPts val="5919"/>
              </a:lnSpc>
              <a:spcBef>
                <a:spcPct val="0"/>
              </a:spcBef>
            </a:pPr>
            <a:r>
              <a:rPr lang="en-US" sz="4228" dirty="0">
                <a:solidFill>
                  <a:srgbClr val="000000"/>
                </a:solidFill>
                <a:latin typeface="Source Sans Pro"/>
              </a:rPr>
              <a:t>There are more male customers in each pin code</a:t>
            </a:r>
          </a:p>
        </p:txBody>
      </p:sp>
      <p:sp>
        <p:nvSpPr>
          <p:cNvPr id="20" name="TextBox 20"/>
          <p:cNvSpPr txBox="1"/>
          <p:nvPr/>
        </p:nvSpPr>
        <p:spPr>
          <a:xfrm>
            <a:off x="7077447" y="6319541"/>
            <a:ext cx="4461727" cy="2233625"/>
          </a:xfrm>
          <a:prstGeom prst="rect">
            <a:avLst/>
          </a:prstGeom>
        </p:spPr>
        <p:txBody>
          <a:bodyPr lIns="0" tIns="0" rIns="0" bIns="0" rtlCol="0" anchor="t">
            <a:spAutoFit/>
          </a:bodyPr>
          <a:lstStyle/>
          <a:p>
            <a:pPr marL="0" lvl="0" indent="0" algn="l">
              <a:lnSpc>
                <a:spcPts val="5919"/>
              </a:lnSpc>
              <a:spcBef>
                <a:spcPct val="0"/>
              </a:spcBef>
            </a:pPr>
            <a:r>
              <a:rPr lang="en-US" sz="4228" dirty="0">
                <a:solidFill>
                  <a:srgbClr val="000000"/>
                </a:solidFill>
                <a:latin typeface="Source Sans Pro"/>
              </a:rPr>
              <a:t>Pin code 400001 has maximum no. of delivery person</a:t>
            </a:r>
          </a:p>
        </p:txBody>
      </p:sp>
      <p:sp>
        <p:nvSpPr>
          <p:cNvPr id="21" name="TextBox 21"/>
          <p:cNvSpPr txBox="1"/>
          <p:nvPr/>
        </p:nvSpPr>
        <p:spPr>
          <a:xfrm>
            <a:off x="13142653" y="6319541"/>
            <a:ext cx="4461727" cy="2207180"/>
          </a:xfrm>
          <a:prstGeom prst="rect">
            <a:avLst/>
          </a:prstGeom>
        </p:spPr>
        <p:txBody>
          <a:bodyPr lIns="0" tIns="0" rIns="0" bIns="0" rtlCol="0" anchor="t">
            <a:spAutoFit/>
          </a:bodyPr>
          <a:lstStyle/>
          <a:p>
            <a:pPr marL="0" lvl="0" indent="0" algn="ctr">
              <a:lnSpc>
                <a:spcPts val="5919"/>
              </a:lnSpc>
              <a:spcBef>
                <a:spcPct val="0"/>
              </a:spcBef>
            </a:pPr>
            <a:r>
              <a:rPr lang="en-US" sz="4228" dirty="0">
                <a:solidFill>
                  <a:srgbClr val="000000"/>
                </a:solidFill>
                <a:latin typeface="Source Sans Pro"/>
              </a:rPr>
              <a:t>October month has the highest return rate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txBody>
          <a:bodyPr/>
          <a:lstStyle/>
          <a:p>
            <a:endParaRPr lang="en-IN"/>
          </a:p>
        </p:txBody>
      </p:sp>
      <p:sp>
        <p:nvSpPr>
          <p:cNvPr id="3" name="Freeform 3"/>
          <p:cNvSpPr/>
          <p:nvPr/>
        </p:nvSpPr>
        <p:spPr>
          <a:xfrm>
            <a:off x="2010197" y="2062975"/>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AutoShape 4"/>
          <p:cNvSpPr/>
          <p:nvPr/>
        </p:nvSpPr>
        <p:spPr>
          <a:xfrm>
            <a:off x="1779452" y="5489801"/>
            <a:ext cx="15108918"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5" name="Group 5"/>
          <p:cNvGrpSpPr/>
          <p:nvPr/>
        </p:nvGrpSpPr>
        <p:grpSpPr>
          <a:xfrm>
            <a:off x="2793225" y="5319760"/>
            <a:ext cx="461490" cy="4614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txBody>
            <a:bodyPr/>
            <a:lstStyle/>
            <a:p>
              <a:endParaRPr lang="en-IN"/>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2010197" y="2481525"/>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04</a:t>
            </a:r>
          </a:p>
        </p:txBody>
      </p:sp>
      <p:sp>
        <p:nvSpPr>
          <p:cNvPr id="9" name="Freeform 9"/>
          <p:cNvSpPr/>
          <p:nvPr/>
        </p:nvSpPr>
        <p:spPr>
          <a:xfrm>
            <a:off x="8043997"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8807229" y="5240576"/>
            <a:ext cx="501082" cy="50108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IN"/>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8043997"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05</a:t>
            </a:r>
          </a:p>
        </p:txBody>
      </p:sp>
      <p:sp>
        <p:nvSpPr>
          <p:cNvPr id="14" name="Freeform 14"/>
          <p:cNvSpPr/>
          <p:nvPr/>
        </p:nvSpPr>
        <p:spPr>
          <a:xfrm>
            <a:off x="14359743"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5" name="Group 15"/>
          <p:cNvGrpSpPr/>
          <p:nvPr/>
        </p:nvGrpSpPr>
        <p:grpSpPr>
          <a:xfrm>
            <a:off x="15122975" y="5280168"/>
            <a:ext cx="501082" cy="50108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en-IN"/>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14359743"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06</a:t>
            </a:r>
          </a:p>
        </p:txBody>
      </p:sp>
      <p:sp>
        <p:nvSpPr>
          <p:cNvPr id="19" name="TextBox 19"/>
          <p:cNvSpPr txBox="1"/>
          <p:nvPr/>
        </p:nvSpPr>
        <p:spPr>
          <a:xfrm>
            <a:off x="12760019" y="6084287"/>
            <a:ext cx="4819864" cy="2944268"/>
          </a:xfrm>
          <a:prstGeom prst="rect">
            <a:avLst/>
          </a:prstGeom>
        </p:spPr>
        <p:txBody>
          <a:bodyPr wrap="square" lIns="0" tIns="0" rIns="0" bIns="0" rtlCol="0" anchor="t">
            <a:spAutoFit/>
          </a:bodyPr>
          <a:lstStyle/>
          <a:p>
            <a:pPr marL="0" lvl="0" indent="0" algn="ctr">
              <a:lnSpc>
                <a:spcPts val="5919"/>
              </a:lnSpc>
              <a:spcBef>
                <a:spcPct val="0"/>
              </a:spcBef>
            </a:pPr>
            <a:r>
              <a:rPr lang="en-US" sz="3200" dirty="0">
                <a:solidFill>
                  <a:srgbClr val="000000"/>
                </a:solidFill>
                <a:latin typeface="Source Sans Pro"/>
              </a:rPr>
              <a:t>Laptops have the highest absolute profit on the other hand Pen drive has the highest  percentage profit.</a:t>
            </a:r>
          </a:p>
        </p:txBody>
      </p:sp>
      <p:sp>
        <p:nvSpPr>
          <p:cNvPr id="20" name="TextBox 20"/>
          <p:cNvSpPr txBox="1"/>
          <p:nvPr/>
        </p:nvSpPr>
        <p:spPr>
          <a:xfrm>
            <a:off x="7077447" y="6162250"/>
            <a:ext cx="4962153" cy="2957669"/>
          </a:xfrm>
          <a:prstGeom prst="rect">
            <a:avLst/>
          </a:prstGeom>
        </p:spPr>
        <p:txBody>
          <a:bodyPr wrap="square" lIns="0" tIns="0" rIns="0" bIns="0" rtlCol="0" anchor="t">
            <a:spAutoFit/>
          </a:bodyPr>
          <a:lstStyle/>
          <a:p>
            <a:pPr marL="0" lvl="0" indent="0" algn="ctr">
              <a:lnSpc>
                <a:spcPts val="5919"/>
              </a:lnSpc>
              <a:spcBef>
                <a:spcPct val="0"/>
              </a:spcBef>
            </a:pPr>
            <a:r>
              <a:rPr lang="en-US" sz="3200" dirty="0">
                <a:solidFill>
                  <a:srgbClr val="000000"/>
                </a:solidFill>
                <a:latin typeface="Source Sans Pro"/>
              </a:rPr>
              <a:t>Customer having customer ID 10000002 has majorly ordered from primary pin code</a:t>
            </a:r>
          </a:p>
        </p:txBody>
      </p:sp>
      <p:sp>
        <p:nvSpPr>
          <p:cNvPr id="21" name="TextBox 21"/>
          <p:cNvSpPr txBox="1"/>
          <p:nvPr/>
        </p:nvSpPr>
        <p:spPr>
          <a:xfrm>
            <a:off x="325483" y="6084287"/>
            <a:ext cx="6053596" cy="2944268"/>
          </a:xfrm>
          <a:prstGeom prst="rect">
            <a:avLst/>
          </a:prstGeom>
        </p:spPr>
        <p:txBody>
          <a:bodyPr wrap="square" lIns="0" tIns="0" rIns="0" bIns="0" rtlCol="0" anchor="t">
            <a:spAutoFit/>
          </a:bodyPr>
          <a:lstStyle/>
          <a:p>
            <a:pPr marL="0" lvl="0" indent="0" algn="ctr">
              <a:lnSpc>
                <a:spcPts val="5919"/>
              </a:lnSpc>
              <a:spcBef>
                <a:spcPct val="0"/>
              </a:spcBef>
            </a:pPr>
            <a:r>
              <a:rPr lang="en-US" sz="3200" dirty="0">
                <a:solidFill>
                  <a:srgbClr val="000000"/>
                </a:solidFill>
                <a:latin typeface="Source Sans Pro"/>
              </a:rPr>
              <a:t>West Bengal and New Delhi have maximum distinct customers whereas Maharashtra has highest distinct count of delivery person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210173"/>
            <a:ext cx="4770483" cy="867361"/>
          </a:xfrm>
          <a:custGeom>
            <a:avLst/>
            <a:gdLst/>
            <a:ahLst/>
            <a:cxnLst/>
            <a:rect l="l" t="t" r="r" b="b"/>
            <a:pathLst>
              <a:path w="4770483" h="867361">
                <a:moveTo>
                  <a:pt x="0" y="0"/>
                </a:moveTo>
                <a:lnTo>
                  <a:pt x="4770483" y="0"/>
                </a:lnTo>
                <a:lnTo>
                  <a:pt x="4770483" y="867361"/>
                </a:lnTo>
                <a:lnTo>
                  <a:pt x="0" y="867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758758" y="7210173"/>
            <a:ext cx="4770483" cy="867361"/>
          </a:xfrm>
          <a:custGeom>
            <a:avLst/>
            <a:gdLst/>
            <a:ahLst/>
            <a:cxnLst/>
            <a:rect l="l" t="t" r="r" b="b"/>
            <a:pathLst>
              <a:path w="4770483" h="867361">
                <a:moveTo>
                  <a:pt x="0" y="0"/>
                </a:moveTo>
                <a:lnTo>
                  <a:pt x="4770484" y="0"/>
                </a:lnTo>
                <a:lnTo>
                  <a:pt x="4770484" y="867361"/>
                </a:lnTo>
                <a:lnTo>
                  <a:pt x="0" y="867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377837" y="7210173"/>
            <a:ext cx="4770483" cy="867361"/>
          </a:xfrm>
          <a:custGeom>
            <a:avLst/>
            <a:gdLst/>
            <a:ahLst/>
            <a:cxnLst/>
            <a:rect l="l" t="t" r="r" b="b"/>
            <a:pathLst>
              <a:path w="4770483" h="867361">
                <a:moveTo>
                  <a:pt x="0" y="0"/>
                </a:moveTo>
                <a:lnTo>
                  <a:pt x="4770484" y="0"/>
                </a:lnTo>
                <a:lnTo>
                  <a:pt x="4770484" y="867361"/>
                </a:lnTo>
                <a:lnTo>
                  <a:pt x="0" y="867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4237677" y="5559299"/>
            <a:ext cx="1050803" cy="1050803"/>
          </a:xfrm>
          <a:custGeom>
            <a:avLst/>
            <a:gdLst/>
            <a:ahLst/>
            <a:cxnLst/>
            <a:rect l="l" t="t" r="r" b="b"/>
            <a:pathLst>
              <a:path w="1050803" h="1050803">
                <a:moveTo>
                  <a:pt x="0" y="0"/>
                </a:moveTo>
                <a:lnTo>
                  <a:pt x="1050804" y="0"/>
                </a:lnTo>
                <a:lnTo>
                  <a:pt x="1050804" y="1050803"/>
                </a:lnTo>
                <a:lnTo>
                  <a:pt x="0" y="1050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8618598" y="5559299"/>
            <a:ext cx="1050803" cy="1050803"/>
          </a:xfrm>
          <a:custGeom>
            <a:avLst/>
            <a:gdLst/>
            <a:ahLst/>
            <a:cxnLst/>
            <a:rect l="l" t="t" r="r" b="b"/>
            <a:pathLst>
              <a:path w="1050803" h="1050803">
                <a:moveTo>
                  <a:pt x="0" y="0"/>
                </a:moveTo>
                <a:lnTo>
                  <a:pt x="1050804" y="0"/>
                </a:lnTo>
                <a:lnTo>
                  <a:pt x="1050804" y="1050803"/>
                </a:lnTo>
                <a:lnTo>
                  <a:pt x="0" y="10508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2958081" y="5698381"/>
            <a:ext cx="911722" cy="911722"/>
          </a:xfrm>
          <a:custGeom>
            <a:avLst/>
            <a:gdLst/>
            <a:ahLst/>
            <a:cxnLst/>
            <a:rect l="l" t="t" r="r" b="b"/>
            <a:pathLst>
              <a:path w="911722" h="911722">
                <a:moveTo>
                  <a:pt x="0" y="0"/>
                </a:moveTo>
                <a:lnTo>
                  <a:pt x="911721" y="0"/>
                </a:lnTo>
                <a:lnTo>
                  <a:pt x="911721" y="911721"/>
                </a:lnTo>
                <a:lnTo>
                  <a:pt x="0" y="9117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1456273" y="777105"/>
            <a:ext cx="15375454" cy="1234334"/>
          </a:xfrm>
          <a:prstGeom prst="rect">
            <a:avLst/>
          </a:prstGeom>
        </p:spPr>
        <p:txBody>
          <a:bodyPr lIns="0" tIns="0" rIns="0" bIns="0" rtlCol="0" anchor="t">
            <a:spAutoFit/>
          </a:bodyPr>
          <a:lstStyle/>
          <a:p>
            <a:pPr marL="0" lvl="0" indent="0" algn="ctr">
              <a:lnSpc>
                <a:spcPts val="9562"/>
              </a:lnSpc>
            </a:pPr>
            <a:r>
              <a:rPr lang="en-US" sz="8693">
                <a:solidFill>
                  <a:srgbClr val="456874"/>
                </a:solidFill>
                <a:latin typeface="Source Sans Pro Bold"/>
              </a:rPr>
              <a:t>ABOUT THE PROJECT</a:t>
            </a:r>
          </a:p>
        </p:txBody>
      </p:sp>
      <p:sp>
        <p:nvSpPr>
          <p:cNvPr id="9" name="TextBox 9"/>
          <p:cNvSpPr txBox="1"/>
          <p:nvPr/>
        </p:nvSpPr>
        <p:spPr>
          <a:xfrm>
            <a:off x="12694431" y="7433033"/>
            <a:ext cx="4137296" cy="450215"/>
          </a:xfrm>
          <a:prstGeom prst="rect">
            <a:avLst/>
          </a:prstGeom>
        </p:spPr>
        <p:txBody>
          <a:bodyPr lIns="0" tIns="0" rIns="0" bIns="0" rtlCol="0" anchor="t">
            <a:spAutoFit/>
          </a:bodyPr>
          <a:lstStyle/>
          <a:p>
            <a:pPr marL="0" lvl="0" indent="0" algn="ctr">
              <a:lnSpc>
                <a:spcPts val="3520"/>
              </a:lnSpc>
            </a:pPr>
            <a:r>
              <a:rPr lang="en-US" sz="3200">
                <a:solidFill>
                  <a:srgbClr val="456874"/>
                </a:solidFill>
                <a:latin typeface="Source Sans Pro Bold"/>
              </a:rPr>
              <a:t>ADVANCE QUESTIONS</a:t>
            </a:r>
          </a:p>
        </p:txBody>
      </p:sp>
      <p:sp>
        <p:nvSpPr>
          <p:cNvPr id="10" name="TextBox 10"/>
          <p:cNvSpPr txBox="1"/>
          <p:nvPr/>
        </p:nvSpPr>
        <p:spPr>
          <a:xfrm>
            <a:off x="7075352" y="7433033"/>
            <a:ext cx="4137296" cy="450215"/>
          </a:xfrm>
          <a:prstGeom prst="rect">
            <a:avLst/>
          </a:prstGeom>
        </p:spPr>
        <p:txBody>
          <a:bodyPr lIns="0" tIns="0" rIns="0" bIns="0" rtlCol="0" anchor="t">
            <a:spAutoFit/>
          </a:bodyPr>
          <a:lstStyle/>
          <a:p>
            <a:pPr marL="0" lvl="0" indent="0" algn="ctr">
              <a:lnSpc>
                <a:spcPts val="3520"/>
              </a:lnSpc>
            </a:pPr>
            <a:r>
              <a:rPr lang="en-US" sz="3200">
                <a:solidFill>
                  <a:srgbClr val="456874"/>
                </a:solidFill>
                <a:latin typeface="Source Sans Pro Bold"/>
              </a:rPr>
              <a:t>JOIN QUESTIONS</a:t>
            </a:r>
          </a:p>
        </p:txBody>
      </p:sp>
      <p:sp>
        <p:nvSpPr>
          <p:cNvPr id="11" name="TextBox 11"/>
          <p:cNvSpPr txBox="1"/>
          <p:nvPr/>
        </p:nvSpPr>
        <p:spPr>
          <a:xfrm>
            <a:off x="1456273" y="7433033"/>
            <a:ext cx="4137296" cy="450215"/>
          </a:xfrm>
          <a:prstGeom prst="rect">
            <a:avLst/>
          </a:prstGeom>
        </p:spPr>
        <p:txBody>
          <a:bodyPr lIns="0" tIns="0" rIns="0" bIns="0" rtlCol="0" anchor="t">
            <a:spAutoFit/>
          </a:bodyPr>
          <a:lstStyle/>
          <a:p>
            <a:pPr marL="0" lvl="0" indent="0" algn="ctr">
              <a:lnSpc>
                <a:spcPts val="3520"/>
              </a:lnSpc>
            </a:pPr>
            <a:r>
              <a:rPr lang="en-US" sz="3200">
                <a:solidFill>
                  <a:srgbClr val="456874"/>
                </a:solidFill>
                <a:latin typeface="Source Sans Pro Bold"/>
              </a:rPr>
              <a:t>BASIC QUESTIONS</a:t>
            </a:r>
          </a:p>
        </p:txBody>
      </p:sp>
      <p:sp>
        <p:nvSpPr>
          <p:cNvPr id="12" name="TextBox 12"/>
          <p:cNvSpPr txBox="1"/>
          <p:nvPr/>
        </p:nvSpPr>
        <p:spPr>
          <a:xfrm>
            <a:off x="1456273" y="3088323"/>
            <a:ext cx="15375454" cy="1749425"/>
          </a:xfrm>
          <a:prstGeom prst="rect">
            <a:avLst/>
          </a:prstGeom>
        </p:spPr>
        <p:txBody>
          <a:bodyPr lIns="0" tIns="0" rIns="0" bIns="0" rtlCol="0" anchor="t">
            <a:spAutoFit/>
          </a:bodyPr>
          <a:lstStyle/>
          <a:p>
            <a:pPr algn="ctr">
              <a:lnSpc>
                <a:spcPts val="7000"/>
              </a:lnSpc>
            </a:pPr>
            <a:r>
              <a:rPr lang="en-US" sz="5000">
                <a:solidFill>
                  <a:srgbClr val="456874"/>
                </a:solidFill>
                <a:latin typeface="Canva Sans Bold"/>
              </a:rPr>
              <a:t>Querying the database using SQL to answer various questions and analyze the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sp>
        <p:nvSpPr>
          <p:cNvPr id="3" name="TextBox 3"/>
          <p:cNvSpPr txBox="1"/>
          <p:nvPr/>
        </p:nvSpPr>
        <p:spPr>
          <a:xfrm>
            <a:off x="1606246" y="3916362"/>
            <a:ext cx="14681742" cy="2635250"/>
          </a:xfrm>
          <a:prstGeom prst="rect">
            <a:avLst/>
          </a:prstGeom>
        </p:spPr>
        <p:txBody>
          <a:bodyPr lIns="0" tIns="0" rIns="0" bIns="0" rtlCol="0" anchor="t">
            <a:spAutoFit/>
          </a:bodyPr>
          <a:lstStyle/>
          <a:p>
            <a:pPr marL="0" lvl="0" indent="0" algn="ctr">
              <a:lnSpc>
                <a:spcPts val="20350"/>
              </a:lnSpc>
            </a:pPr>
            <a:r>
              <a:rPr lang="en-US" sz="18500">
                <a:solidFill>
                  <a:srgbClr val="FFFFFF"/>
                </a:solidFill>
                <a:latin typeface="Source Sans Pro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a:off x="2145153" y="1517650"/>
            <a:ext cx="13997694" cy="8126228"/>
          </a:xfrm>
          <a:custGeom>
            <a:avLst/>
            <a:gdLst/>
            <a:ahLst/>
            <a:cxnLst/>
            <a:rect l="l" t="t" r="r" b="b"/>
            <a:pathLst>
              <a:path w="13997694" h="8126228">
                <a:moveTo>
                  <a:pt x="0" y="0"/>
                </a:moveTo>
                <a:lnTo>
                  <a:pt x="13997694" y="0"/>
                </a:lnTo>
                <a:lnTo>
                  <a:pt x="13997694" y="8126228"/>
                </a:lnTo>
                <a:lnTo>
                  <a:pt x="0" y="8126228"/>
                </a:lnTo>
                <a:lnTo>
                  <a:pt x="0" y="0"/>
                </a:lnTo>
                <a:close/>
              </a:path>
            </a:pathLst>
          </a:custGeom>
          <a:blipFill>
            <a:blip r:embed="rId3"/>
            <a:stretch>
              <a:fillRect t="-1235" b="-1235"/>
            </a:stretch>
          </a:blipFill>
        </p:spPr>
        <p:txBody>
          <a:bodyPr/>
          <a:lstStyle/>
          <a:p>
            <a:endParaRPr lang="en-IN"/>
          </a:p>
        </p:txBody>
      </p:sp>
      <p:sp>
        <p:nvSpPr>
          <p:cNvPr id="4" name="TextBox 4"/>
          <p:cNvSpPr txBox="1"/>
          <p:nvPr/>
        </p:nvSpPr>
        <p:spPr>
          <a:xfrm>
            <a:off x="3031253" y="95250"/>
            <a:ext cx="12225495" cy="1422400"/>
          </a:xfrm>
          <a:prstGeom prst="rect">
            <a:avLst/>
          </a:prstGeom>
        </p:spPr>
        <p:txBody>
          <a:bodyPr lIns="0" tIns="0" rIns="0" bIns="0" rtlCol="0" anchor="t">
            <a:spAutoFit/>
          </a:bodyPr>
          <a:lstStyle/>
          <a:p>
            <a:pPr marL="0" lvl="0" indent="0" algn="ctr">
              <a:lnSpc>
                <a:spcPts val="11000"/>
              </a:lnSpc>
            </a:pPr>
            <a:r>
              <a:rPr lang="en-US" sz="10000">
                <a:solidFill>
                  <a:srgbClr val="456874"/>
                </a:solidFill>
                <a:latin typeface="Source Sans Pro Bold"/>
              </a:rPr>
              <a:t>SCHEMA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TextBox 2"/>
          <p:cNvSpPr txBox="1"/>
          <p:nvPr/>
        </p:nvSpPr>
        <p:spPr>
          <a:xfrm>
            <a:off x="1588095" y="2415585"/>
            <a:ext cx="15111809" cy="5216529"/>
          </a:xfrm>
          <a:prstGeom prst="rect">
            <a:avLst/>
          </a:prstGeom>
        </p:spPr>
        <p:txBody>
          <a:bodyPr lIns="0" tIns="0" rIns="0" bIns="0" rtlCol="0" anchor="t">
            <a:spAutoFit/>
          </a:bodyPr>
          <a:lstStyle/>
          <a:p>
            <a:pPr algn="ctr">
              <a:lnSpc>
                <a:spcPts val="20350"/>
              </a:lnSpc>
            </a:pPr>
            <a:r>
              <a:rPr lang="en-US" sz="18500">
                <a:solidFill>
                  <a:srgbClr val="FFFFFF"/>
                </a:solidFill>
                <a:latin typeface="Source Sans Pro Bold"/>
              </a:rPr>
              <a:t>BASIC 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0" y="8277780"/>
            <a:ext cx="18288000" cy="2009220"/>
          </a:xfrm>
          <a:custGeom>
            <a:avLst/>
            <a:gdLst/>
            <a:ahLst/>
            <a:cxnLst/>
            <a:rect l="l" t="t" r="r" b="b"/>
            <a:pathLst>
              <a:path w="18288000" h="2009220">
                <a:moveTo>
                  <a:pt x="0" y="0"/>
                </a:moveTo>
                <a:lnTo>
                  <a:pt x="18288000" y="0"/>
                </a:lnTo>
                <a:lnTo>
                  <a:pt x="18288000" y="2009220"/>
                </a:lnTo>
                <a:lnTo>
                  <a:pt x="0" y="200922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493956" y="3433586"/>
            <a:ext cx="7300087" cy="3250406"/>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ctr">
              <a:lnSpc>
                <a:spcPts val="5156"/>
              </a:lnSpc>
              <a:spcBef>
                <a:spcPct val="0"/>
              </a:spcBef>
            </a:pPr>
            <a:r>
              <a:rPr lang="en-US" sz="4687" dirty="0">
                <a:solidFill>
                  <a:srgbClr val="456874"/>
                </a:solidFill>
                <a:latin typeface="Source Sans Pro Bold"/>
              </a:rPr>
              <a:t>SYNTAX </a:t>
            </a:r>
          </a:p>
          <a:p>
            <a:pPr algn="ctr">
              <a:lnSpc>
                <a:spcPts val="5156"/>
              </a:lnSpc>
              <a:spcBef>
                <a:spcPct val="0"/>
              </a:spcBef>
            </a:pPr>
            <a:endParaRPr lang="en-US" sz="4687" dirty="0">
              <a:solidFill>
                <a:srgbClr val="456874"/>
              </a:solidFill>
              <a:latin typeface="Source Sans Pro Bold"/>
            </a:endParaRPr>
          </a:p>
          <a:p>
            <a:pPr algn="ctr">
              <a:lnSpc>
                <a:spcPts val="5156"/>
              </a:lnSpc>
              <a:spcBef>
                <a:spcPct val="0"/>
              </a:spcBef>
            </a:pPr>
            <a:r>
              <a:rPr lang="en-US" sz="4687" dirty="0">
                <a:solidFill>
                  <a:srgbClr val="456874"/>
                </a:solidFill>
                <a:latin typeface="Source Sans Pro"/>
              </a:rPr>
              <a:t>select * from customers </a:t>
            </a:r>
          </a:p>
          <a:p>
            <a:pPr algn="ctr">
              <a:lnSpc>
                <a:spcPts val="5156"/>
              </a:lnSpc>
              <a:spcBef>
                <a:spcPct val="0"/>
              </a:spcBef>
            </a:pPr>
            <a:r>
              <a:rPr lang="en-US" sz="4687" dirty="0">
                <a:solidFill>
                  <a:srgbClr val="456874"/>
                </a:solidFill>
                <a:latin typeface="Source Sans Pro"/>
              </a:rPr>
              <a:t>where dob = "" and dob is not null;</a:t>
            </a:r>
          </a:p>
        </p:txBody>
      </p:sp>
      <p:sp>
        <p:nvSpPr>
          <p:cNvPr id="4" name="TextBox 4"/>
          <p:cNvSpPr txBox="1"/>
          <p:nvPr/>
        </p:nvSpPr>
        <p:spPr>
          <a:xfrm>
            <a:off x="1028700" y="547564"/>
            <a:ext cx="16230600" cy="2228836"/>
          </a:xfrm>
          <a:prstGeom prst="rect">
            <a:avLst/>
          </a:prstGeom>
        </p:spPr>
        <p:txBody>
          <a:bodyPr lIns="0" tIns="0" rIns="0" bIns="0" rtlCol="0" anchor="t">
            <a:spAutoFit/>
          </a:bodyPr>
          <a:lstStyle/>
          <a:p>
            <a:pPr algn="ctr">
              <a:lnSpc>
                <a:spcPts val="8925"/>
              </a:lnSpc>
            </a:pPr>
            <a:r>
              <a:rPr lang="en-US" sz="6375">
                <a:solidFill>
                  <a:srgbClr val="456874"/>
                </a:solidFill>
                <a:latin typeface="Source Sans Pro Bold"/>
              </a:rPr>
              <a:t>01) How many customers do not have DOB </a:t>
            </a:r>
          </a:p>
          <a:p>
            <a:pPr marL="0" lvl="0" indent="0" algn="ctr">
              <a:lnSpc>
                <a:spcPts val="8925"/>
              </a:lnSpc>
              <a:spcBef>
                <a:spcPct val="0"/>
              </a:spcBef>
            </a:pPr>
            <a:r>
              <a:rPr lang="en-US" sz="6375">
                <a:solidFill>
                  <a:srgbClr val="456874"/>
                </a:solidFill>
                <a:latin typeface="Source Sans Pro Bold"/>
              </a:rPr>
              <a:t>information available?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0177637" y="3349070"/>
            <a:ext cx="6186362" cy="6256396"/>
          </a:xfrm>
          <a:custGeom>
            <a:avLst/>
            <a:gdLst/>
            <a:ahLst/>
            <a:cxnLst/>
            <a:rect l="l" t="t" r="r" b="b"/>
            <a:pathLst>
              <a:path w="6186362" h="6256396">
                <a:moveTo>
                  <a:pt x="0" y="0"/>
                </a:moveTo>
                <a:lnTo>
                  <a:pt x="6186362" y="0"/>
                </a:lnTo>
                <a:lnTo>
                  <a:pt x="6186362" y="6256395"/>
                </a:lnTo>
                <a:lnTo>
                  <a:pt x="0" y="625639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8103385" y="2672923"/>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p:spPr>
          <p:txBody>
            <a:bodyPr/>
            <a:lstStyle/>
            <a:p>
              <a:endParaRPr lang="en-IN"/>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TextBox 6"/>
          <p:cNvSpPr txBox="1"/>
          <p:nvPr/>
        </p:nvSpPr>
        <p:spPr>
          <a:xfrm>
            <a:off x="1028700" y="249838"/>
            <a:ext cx="16230600" cy="2228836"/>
          </a:xfrm>
          <a:prstGeom prst="rect">
            <a:avLst/>
          </a:prstGeom>
        </p:spPr>
        <p:txBody>
          <a:bodyPr lIns="0" tIns="0" rIns="0" bIns="0" rtlCol="0" anchor="t">
            <a:spAutoFit/>
          </a:bodyPr>
          <a:lstStyle/>
          <a:p>
            <a:pPr marL="0" lvl="0" indent="0" algn="ctr">
              <a:lnSpc>
                <a:spcPts val="8925"/>
              </a:lnSpc>
              <a:spcBef>
                <a:spcPct val="0"/>
              </a:spcBef>
            </a:pPr>
            <a:r>
              <a:rPr lang="en-US" sz="6375">
                <a:solidFill>
                  <a:srgbClr val="456874"/>
                </a:solidFill>
                <a:latin typeface="Source Sans Pro Bold"/>
              </a:rPr>
              <a:t>02) How many customers are there in each pin code and gender combination?</a:t>
            </a:r>
          </a:p>
        </p:txBody>
      </p:sp>
      <p:sp>
        <p:nvSpPr>
          <p:cNvPr id="7" name="TextBox 7"/>
          <p:cNvSpPr txBox="1"/>
          <p:nvPr/>
        </p:nvSpPr>
        <p:spPr>
          <a:xfrm>
            <a:off x="1878385" y="3280992"/>
            <a:ext cx="5992712" cy="6421126"/>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ctr">
              <a:lnSpc>
                <a:spcPts val="4235"/>
              </a:lnSpc>
              <a:spcBef>
                <a:spcPct val="0"/>
              </a:spcBef>
            </a:pPr>
            <a:r>
              <a:rPr lang="en-US" sz="3850" dirty="0">
                <a:solidFill>
                  <a:srgbClr val="456874"/>
                </a:solidFill>
                <a:latin typeface="Source Sans Pro Bold"/>
              </a:rPr>
              <a:t>SYNTAX </a:t>
            </a:r>
          </a:p>
          <a:p>
            <a:pPr algn="just">
              <a:lnSpc>
                <a:spcPts val="4235"/>
              </a:lnSpc>
              <a:spcBef>
                <a:spcPct val="0"/>
              </a:spcBef>
            </a:pPr>
            <a:endParaRPr lang="en-US" sz="3850" dirty="0">
              <a:solidFill>
                <a:srgbClr val="456874"/>
              </a:solidFill>
              <a:latin typeface="Source Sans Pro Bold"/>
            </a:endParaRPr>
          </a:p>
          <a:p>
            <a:pPr algn="just">
              <a:lnSpc>
                <a:spcPts val="4235"/>
              </a:lnSpc>
              <a:spcBef>
                <a:spcPct val="0"/>
              </a:spcBef>
            </a:pPr>
            <a:r>
              <a:rPr lang="en-US" sz="3850" dirty="0">
                <a:solidFill>
                  <a:srgbClr val="456874"/>
                </a:solidFill>
                <a:latin typeface="Source Sans Pro"/>
              </a:rPr>
              <a:t>select </a:t>
            </a:r>
          </a:p>
          <a:p>
            <a:pPr algn="just">
              <a:lnSpc>
                <a:spcPts val="4235"/>
              </a:lnSpc>
              <a:spcBef>
                <a:spcPct val="0"/>
              </a:spcBef>
            </a:pPr>
            <a:r>
              <a:rPr lang="en-US" sz="3850" dirty="0">
                <a:solidFill>
                  <a:srgbClr val="456874"/>
                </a:solidFill>
                <a:latin typeface="Source Sans Pro"/>
              </a:rPr>
              <a:t>    gender,</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primary_pincode</a:t>
            </a:r>
            <a:r>
              <a:rPr lang="en-US" sz="3850" dirty="0">
                <a:solidFill>
                  <a:srgbClr val="456874"/>
                </a:solidFill>
                <a:latin typeface="Source Sans Pro"/>
              </a:rPr>
              <a:t>,</a:t>
            </a:r>
          </a:p>
          <a:p>
            <a:pPr algn="just">
              <a:lnSpc>
                <a:spcPts val="4235"/>
              </a:lnSpc>
              <a:spcBef>
                <a:spcPct val="0"/>
              </a:spcBef>
            </a:pPr>
            <a:r>
              <a:rPr lang="en-US" sz="3850" dirty="0">
                <a:solidFill>
                  <a:srgbClr val="456874"/>
                </a:solidFill>
                <a:latin typeface="Source Sans Pro"/>
              </a:rPr>
              <a:t>    count(*) as count </a:t>
            </a:r>
          </a:p>
          <a:p>
            <a:pPr algn="just">
              <a:lnSpc>
                <a:spcPts val="4235"/>
              </a:lnSpc>
              <a:spcBef>
                <a:spcPct val="0"/>
              </a:spcBef>
            </a:pPr>
            <a:r>
              <a:rPr lang="en-US" sz="3850" dirty="0">
                <a:solidFill>
                  <a:srgbClr val="456874"/>
                </a:solidFill>
                <a:latin typeface="Source Sans Pro"/>
              </a:rPr>
              <a:t>from </a:t>
            </a:r>
          </a:p>
          <a:p>
            <a:pPr algn="just">
              <a:lnSpc>
                <a:spcPts val="4235"/>
              </a:lnSpc>
              <a:spcBef>
                <a:spcPct val="0"/>
              </a:spcBef>
            </a:pPr>
            <a:r>
              <a:rPr lang="en-US" sz="3850" dirty="0">
                <a:solidFill>
                  <a:srgbClr val="456874"/>
                </a:solidFill>
                <a:latin typeface="Source Sans Pro"/>
              </a:rPr>
              <a:t>    customers</a:t>
            </a:r>
          </a:p>
          <a:p>
            <a:pPr algn="just">
              <a:lnSpc>
                <a:spcPts val="4235"/>
              </a:lnSpc>
              <a:spcBef>
                <a:spcPct val="0"/>
              </a:spcBef>
            </a:pPr>
            <a:r>
              <a:rPr lang="en-US" sz="3850" dirty="0">
                <a:solidFill>
                  <a:srgbClr val="456874"/>
                </a:solidFill>
                <a:latin typeface="Source Sans Pro"/>
              </a:rPr>
              <a:t>group by</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primary_pincode</a:t>
            </a:r>
            <a:r>
              <a:rPr lang="en-US" sz="3850" dirty="0">
                <a:solidFill>
                  <a:srgbClr val="456874"/>
                </a:solidFill>
                <a:latin typeface="Source Sans Pro"/>
              </a:rPr>
              <a:t>, gender </a:t>
            </a:r>
          </a:p>
          <a:p>
            <a:pPr algn="just">
              <a:lnSpc>
                <a:spcPts val="4235"/>
              </a:lnSpc>
              <a:spcBef>
                <a:spcPct val="0"/>
              </a:spcBef>
            </a:pPr>
            <a:r>
              <a:rPr lang="en-US" sz="3850" dirty="0">
                <a:solidFill>
                  <a:srgbClr val="456874"/>
                </a:solidFill>
                <a:latin typeface="Source Sans Pro"/>
              </a:rPr>
              <a:t>order by</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primary_pincode</a:t>
            </a:r>
            <a:r>
              <a:rPr lang="en-US" sz="3850" dirty="0">
                <a:solidFill>
                  <a:srgbClr val="456874"/>
                </a:solidFill>
                <a:latin typeface="Source Sans Pro"/>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8631861" y="4578938"/>
            <a:ext cx="7577657" cy="2785903"/>
          </a:xfrm>
          <a:custGeom>
            <a:avLst/>
            <a:gdLst/>
            <a:ahLst/>
            <a:cxnLst/>
            <a:rect l="l" t="t" r="r" b="b"/>
            <a:pathLst>
              <a:path w="7577657" h="2785903">
                <a:moveTo>
                  <a:pt x="0" y="0"/>
                </a:moveTo>
                <a:lnTo>
                  <a:pt x="7577657" y="0"/>
                </a:lnTo>
                <a:lnTo>
                  <a:pt x="7577657" y="2785903"/>
                </a:lnTo>
                <a:lnTo>
                  <a:pt x="0" y="278590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249838"/>
            <a:ext cx="16230600" cy="2228836"/>
          </a:xfrm>
          <a:prstGeom prst="rect">
            <a:avLst/>
          </a:prstGeom>
        </p:spPr>
        <p:txBody>
          <a:bodyPr lIns="0" tIns="0" rIns="0" bIns="0" rtlCol="0" anchor="t">
            <a:spAutoFit/>
          </a:bodyPr>
          <a:lstStyle/>
          <a:p>
            <a:pPr marL="0" lvl="0" indent="0" algn="ctr">
              <a:lnSpc>
                <a:spcPts val="8925"/>
              </a:lnSpc>
              <a:spcBef>
                <a:spcPct val="0"/>
              </a:spcBef>
            </a:pPr>
            <a:r>
              <a:rPr lang="en-US" sz="6375">
                <a:solidFill>
                  <a:srgbClr val="456874"/>
                </a:solidFill>
                <a:latin typeface="Source Sans Pro Bold"/>
              </a:rPr>
              <a:t>03) Print product name and mrp for products which have more than 50000 MRP</a:t>
            </a:r>
          </a:p>
        </p:txBody>
      </p:sp>
      <p:sp>
        <p:nvSpPr>
          <p:cNvPr id="4" name="TextBox 4"/>
          <p:cNvSpPr txBox="1"/>
          <p:nvPr/>
        </p:nvSpPr>
        <p:spPr>
          <a:xfrm>
            <a:off x="1755333" y="3477875"/>
            <a:ext cx="5992712" cy="4847481"/>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ctr">
              <a:lnSpc>
                <a:spcPts val="4235"/>
              </a:lnSpc>
              <a:spcBef>
                <a:spcPct val="0"/>
              </a:spcBef>
            </a:pPr>
            <a:r>
              <a:rPr lang="en-US" sz="3850" dirty="0">
                <a:solidFill>
                  <a:srgbClr val="456874"/>
                </a:solidFill>
                <a:latin typeface="Source Sans Pro Bold"/>
              </a:rPr>
              <a:t>SYNTAX </a:t>
            </a:r>
          </a:p>
          <a:p>
            <a:pPr algn="just">
              <a:lnSpc>
                <a:spcPts val="4235"/>
              </a:lnSpc>
              <a:spcBef>
                <a:spcPct val="0"/>
              </a:spcBef>
            </a:pPr>
            <a:endParaRPr lang="en-US" sz="3850" dirty="0">
              <a:solidFill>
                <a:srgbClr val="456874"/>
              </a:solidFill>
              <a:latin typeface="Source Sans Pro Bold"/>
            </a:endParaRPr>
          </a:p>
          <a:p>
            <a:pPr algn="just">
              <a:lnSpc>
                <a:spcPts val="4235"/>
              </a:lnSpc>
              <a:spcBef>
                <a:spcPct val="0"/>
              </a:spcBef>
            </a:pPr>
            <a:r>
              <a:rPr lang="en-US" sz="3850" dirty="0">
                <a:solidFill>
                  <a:srgbClr val="456874"/>
                </a:solidFill>
                <a:latin typeface="Source Sans Pro"/>
              </a:rPr>
              <a:t>select</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product_name</a:t>
            </a:r>
            <a:r>
              <a:rPr lang="en-US" sz="3850" dirty="0">
                <a:solidFill>
                  <a:srgbClr val="456874"/>
                </a:solidFill>
                <a:latin typeface="Source Sans Pro"/>
              </a:rPr>
              <a:t>,</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mrp</a:t>
            </a:r>
            <a:r>
              <a:rPr lang="en-US" sz="3850" dirty="0">
                <a:solidFill>
                  <a:srgbClr val="456874"/>
                </a:solidFill>
                <a:latin typeface="Source Sans Pro"/>
              </a:rPr>
              <a:t> </a:t>
            </a:r>
          </a:p>
          <a:p>
            <a:pPr algn="just">
              <a:lnSpc>
                <a:spcPts val="4235"/>
              </a:lnSpc>
              <a:spcBef>
                <a:spcPct val="0"/>
              </a:spcBef>
            </a:pPr>
            <a:r>
              <a:rPr lang="en-US" sz="3850" dirty="0">
                <a:solidFill>
                  <a:srgbClr val="456874"/>
                </a:solidFill>
                <a:latin typeface="Source Sans Pro"/>
              </a:rPr>
              <a:t>from </a:t>
            </a:r>
          </a:p>
          <a:p>
            <a:pPr algn="just">
              <a:lnSpc>
                <a:spcPts val="4235"/>
              </a:lnSpc>
              <a:spcBef>
                <a:spcPct val="0"/>
              </a:spcBef>
            </a:pPr>
            <a:r>
              <a:rPr lang="en-US" sz="3850" dirty="0">
                <a:solidFill>
                  <a:srgbClr val="456874"/>
                </a:solidFill>
                <a:latin typeface="Source Sans Pro"/>
              </a:rPr>
              <a:t>     products</a:t>
            </a:r>
          </a:p>
          <a:p>
            <a:pPr algn="just">
              <a:lnSpc>
                <a:spcPts val="4235"/>
              </a:lnSpc>
              <a:spcBef>
                <a:spcPct val="0"/>
              </a:spcBef>
            </a:pPr>
            <a:r>
              <a:rPr lang="en-US" sz="3850" dirty="0">
                <a:solidFill>
                  <a:srgbClr val="456874"/>
                </a:solidFill>
                <a:latin typeface="Source Sans Pro"/>
              </a:rPr>
              <a:t>where </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mrp</a:t>
            </a:r>
            <a:r>
              <a:rPr lang="en-US" sz="3850" dirty="0">
                <a:solidFill>
                  <a:srgbClr val="456874"/>
                </a:solidFill>
                <a:latin typeface="Source Sans Pro"/>
              </a:rPr>
              <a:t>&gt;50000;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FF8"/>
        </a:solidFill>
        <a:effectLst/>
      </p:bgPr>
    </p:bg>
    <p:spTree>
      <p:nvGrpSpPr>
        <p:cNvPr id="1" name=""/>
        <p:cNvGrpSpPr/>
        <p:nvPr/>
      </p:nvGrpSpPr>
      <p:grpSpPr>
        <a:xfrm>
          <a:off x="0" y="0"/>
          <a:ext cx="0" cy="0"/>
          <a:chOff x="0" y="0"/>
          <a:chExt cx="0" cy="0"/>
        </a:xfrm>
      </p:grpSpPr>
      <p:sp>
        <p:nvSpPr>
          <p:cNvPr id="2" name="Freeform 2"/>
          <p:cNvSpPr/>
          <p:nvPr/>
        </p:nvSpPr>
        <p:spPr>
          <a:xfrm>
            <a:off x="10316739" y="3349070"/>
            <a:ext cx="4870160" cy="5100505"/>
          </a:xfrm>
          <a:custGeom>
            <a:avLst/>
            <a:gdLst/>
            <a:ahLst/>
            <a:cxnLst/>
            <a:rect l="l" t="t" r="r" b="b"/>
            <a:pathLst>
              <a:path w="4870160" h="5100505">
                <a:moveTo>
                  <a:pt x="0" y="0"/>
                </a:moveTo>
                <a:lnTo>
                  <a:pt x="4870160" y="0"/>
                </a:lnTo>
                <a:lnTo>
                  <a:pt x="4870160" y="5100505"/>
                </a:lnTo>
                <a:lnTo>
                  <a:pt x="0" y="510050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62660" y="274448"/>
            <a:ext cx="16230600" cy="2228836"/>
          </a:xfrm>
          <a:prstGeom prst="rect">
            <a:avLst/>
          </a:prstGeom>
        </p:spPr>
        <p:txBody>
          <a:bodyPr lIns="0" tIns="0" rIns="0" bIns="0" rtlCol="0" anchor="t">
            <a:spAutoFit/>
          </a:bodyPr>
          <a:lstStyle/>
          <a:p>
            <a:pPr marL="0" lvl="0" indent="0" algn="ctr">
              <a:lnSpc>
                <a:spcPts val="8925"/>
              </a:lnSpc>
              <a:spcBef>
                <a:spcPct val="0"/>
              </a:spcBef>
            </a:pPr>
            <a:r>
              <a:rPr lang="en-US" sz="6375">
                <a:solidFill>
                  <a:srgbClr val="456874"/>
                </a:solidFill>
                <a:latin typeface="Source Sans Pro Bold"/>
              </a:rPr>
              <a:t>04) How many delivery person are there in each pincode?</a:t>
            </a:r>
          </a:p>
        </p:txBody>
      </p:sp>
      <p:sp>
        <p:nvSpPr>
          <p:cNvPr id="4" name="TextBox 4"/>
          <p:cNvSpPr txBox="1"/>
          <p:nvPr/>
        </p:nvSpPr>
        <p:spPr>
          <a:xfrm>
            <a:off x="2585248" y="3377645"/>
            <a:ext cx="5992712" cy="4847481"/>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gn="ctr">
              <a:lnSpc>
                <a:spcPts val="4235"/>
              </a:lnSpc>
              <a:spcBef>
                <a:spcPct val="0"/>
              </a:spcBef>
            </a:pPr>
            <a:r>
              <a:rPr lang="en-US" sz="3850" dirty="0">
                <a:solidFill>
                  <a:srgbClr val="456874"/>
                </a:solidFill>
                <a:latin typeface="Source Sans Pro Bold"/>
              </a:rPr>
              <a:t>SYNTAX </a:t>
            </a:r>
          </a:p>
          <a:p>
            <a:pPr algn="just">
              <a:lnSpc>
                <a:spcPts val="4235"/>
              </a:lnSpc>
              <a:spcBef>
                <a:spcPct val="0"/>
              </a:spcBef>
            </a:pPr>
            <a:endParaRPr lang="en-US" sz="3850" dirty="0">
              <a:solidFill>
                <a:srgbClr val="456874"/>
              </a:solidFill>
              <a:latin typeface="Source Sans Pro Bold"/>
            </a:endParaRPr>
          </a:p>
          <a:p>
            <a:pPr algn="just">
              <a:lnSpc>
                <a:spcPts val="4235"/>
              </a:lnSpc>
              <a:spcBef>
                <a:spcPct val="0"/>
              </a:spcBef>
            </a:pPr>
            <a:r>
              <a:rPr lang="en-US" sz="3850" dirty="0">
                <a:solidFill>
                  <a:srgbClr val="456874"/>
                </a:solidFill>
                <a:latin typeface="Source Sans Pro"/>
              </a:rPr>
              <a:t>select </a:t>
            </a:r>
          </a:p>
          <a:p>
            <a:pPr algn="just">
              <a:lnSpc>
                <a:spcPts val="4235"/>
              </a:lnSpc>
              <a:spcBef>
                <a:spcPct val="0"/>
              </a:spcBef>
            </a:pPr>
            <a:r>
              <a:rPr lang="en-US" sz="3850" dirty="0">
                <a:solidFill>
                  <a:srgbClr val="456874"/>
                </a:solidFill>
                <a:latin typeface="Source Sans Pro"/>
              </a:rPr>
              <a:t>    count(name) as count,</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pincode</a:t>
            </a:r>
            <a:r>
              <a:rPr lang="en-US" sz="3850" dirty="0">
                <a:solidFill>
                  <a:srgbClr val="456874"/>
                </a:solidFill>
                <a:latin typeface="Source Sans Pro"/>
              </a:rPr>
              <a:t> </a:t>
            </a:r>
          </a:p>
          <a:p>
            <a:pPr algn="just">
              <a:lnSpc>
                <a:spcPts val="4235"/>
              </a:lnSpc>
              <a:spcBef>
                <a:spcPct val="0"/>
              </a:spcBef>
            </a:pPr>
            <a:r>
              <a:rPr lang="en-US" sz="3850" dirty="0">
                <a:solidFill>
                  <a:srgbClr val="456874"/>
                </a:solidFill>
                <a:latin typeface="Source Sans Pro"/>
              </a:rPr>
              <a:t>from </a:t>
            </a:r>
          </a:p>
          <a:p>
            <a:pPr algn="just">
              <a:lnSpc>
                <a:spcPts val="4235"/>
              </a:lnSpc>
              <a:spcBef>
                <a:spcPct val="0"/>
              </a:spcBef>
            </a:pPr>
            <a:r>
              <a:rPr lang="en-US" sz="3850" dirty="0">
                <a:solidFill>
                  <a:srgbClr val="456874"/>
                </a:solidFill>
                <a:latin typeface="Source Sans Pro Bold"/>
              </a:rPr>
              <a:t>    </a:t>
            </a:r>
            <a:r>
              <a:rPr lang="en-US" sz="3850" dirty="0" err="1">
                <a:solidFill>
                  <a:srgbClr val="456874"/>
                </a:solidFill>
                <a:latin typeface="Source Sans Pro"/>
              </a:rPr>
              <a:t>delivery_person</a:t>
            </a:r>
            <a:endParaRPr lang="en-US" sz="3850" dirty="0">
              <a:solidFill>
                <a:srgbClr val="456874"/>
              </a:solidFill>
              <a:latin typeface="Source Sans Pro"/>
            </a:endParaRPr>
          </a:p>
          <a:p>
            <a:pPr algn="just">
              <a:lnSpc>
                <a:spcPts val="4235"/>
              </a:lnSpc>
              <a:spcBef>
                <a:spcPct val="0"/>
              </a:spcBef>
            </a:pPr>
            <a:r>
              <a:rPr lang="en-US" sz="3850" dirty="0">
                <a:solidFill>
                  <a:srgbClr val="456874"/>
                </a:solidFill>
                <a:latin typeface="Source Sans Pro"/>
              </a:rPr>
              <a:t>group by</a:t>
            </a:r>
          </a:p>
          <a:p>
            <a:pPr algn="just">
              <a:lnSpc>
                <a:spcPts val="4235"/>
              </a:lnSpc>
              <a:spcBef>
                <a:spcPct val="0"/>
              </a:spcBef>
            </a:pPr>
            <a:r>
              <a:rPr lang="en-US" sz="3850" dirty="0">
                <a:solidFill>
                  <a:srgbClr val="456874"/>
                </a:solidFill>
                <a:latin typeface="Source Sans Pro"/>
              </a:rPr>
              <a:t>    </a:t>
            </a:r>
            <a:r>
              <a:rPr lang="en-US" sz="3850" dirty="0" err="1">
                <a:solidFill>
                  <a:srgbClr val="456874"/>
                </a:solidFill>
                <a:latin typeface="Source Sans Pro"/>
              </a:rPr>
              <a:t>pincode</a:t>
            </a:r>
            <a:r>
              <a:rPr lang="en-US" sz="3850" dirty="0">
                <a:solidFill>
                  <a:srgbClr val="456874"/>
                </a:solidFill>
                <a:latin typeface="Source Sans Pro"/>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2537</Words>
  <Application>Microsoft Office PowerPoint</Application>
  <PresentationFormat>Custom</PresentationFormat>
  <Paragraphs>305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Canva Sans Bold</vt:lpstr>
      <vt:lpstr>Arial</vt:lpstr>
      <vt:lpstr>DM Sans Bold</vt:lpstr>
      <vt:lpstr>Calibri</vt:lpstr>
      <vt:lpstr>Source Sans Pro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Analysis</dc:title>
  <cp:lastModifiedBy>Varsha Jain</cp:lastModifiedBy>
  <cp:revision>3</cp:revision>
  <dcterms:created xsi:type="dcterms:W3CDTF">2006-08-16T00:00:00Z</dcterms:created>
  <dcterms:modified xsi:type="dcterms:W3CDTF">2024-04-01T17:25:11Z</dcterms:modified>
  <dc:identifier>DAGBGXVV5FE</dc:identifier>
</cp:coreProperties>
</file>